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Inter" charset="1" panose="02000503000000020004"/>
      <p:regular r:id="rId26"/>
    </p:embeddedFont>
    <p:embeddedFont>
      <p:font typeface="Arimo Bold" charset="1" panose="020B0704020202020204"/>
      <p:regular r:id="rId27"/>
    </p:embeddedFont>
    <p:embeddedFont>
      <p:font typeface="Arimo" charset="1" panose="020B0604020202020204"/>
      <p:regular r:id="rId30"/>
    </p:embeddedFont>
    <p:embeddedFont>
      <p:font typeface="Inter Bold" charset="1" panose="0200050300000002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7.xml" Type="http://schemas.openxmlformats.org/officeDocument/2006/relationships/notesSlide"/><Relationship Id="rId36" Target="notesSlides/notesSlide8.xml" Type="http://schemas.openxmlformats.org/officeDocument/2006/relationships/notesSlide"/><Relationship Id="rId37" Target="notesSlides/notesSlide9.xml" Type="http://schemas.openxmlformats.org/officeDocument/2006/relationships/notesSlide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jpe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jpe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jpe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jpe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jpe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077166"/>
            <a:ext cx="3946922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Data-Driven Healthcare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623967"/>
            <a:ext cx="7286177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STROKE PREDICTION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1288" y="5151277"/>
            <a:ext cx="9722445" cy="89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251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Analyzing and predicting the likelihood of a person having a stroke in the future through advanced clinical models.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7434" y="6413602"/>
            <a:ext cx="9020327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Presented by: KRISHNAPRIYA K 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92238" y="6189907"/>
            <a:ext cx="38100" cy="1000716"/>
            <a:chOff x="0" y="0"/>
            <a:chExt cx="50800" cy="1334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800" cy="1334262"/>
            </a:xfrm>
            <a:custGeom>
              <a:avLst/>
              <a:gdLst/>
              <a:ahLst/>
              <a:cxnLst/>
              <a:rect r="r" b="b" t="t" l="l"/>
              <a:pathLst>
                <a:path h="1334262" w="50800">
                  <a:moveTo>
                    <a:pt x="0" y="0"/>
                  </a:moveTo>
                  <a:lnTo>
                    <a:pt x="50800" y="0"/>
                  </a:lnTo>
                  <a:lnTo>
                    <a:pt x="50800" y="1334262"/>
                  </a:lnTo>
                  <a:lnTo>
                    <a:pt x="0" y="1334262"/>
                  </a:lnTo>
                  <a:close/>
                </a:path>
              </a:pathLst>
            </a:custGeom>
            <a:solidFill>
              <a:srgbClr val="FF7047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5417" y="0"/>
            <a:ext cx="13729935" cy="10287000"/>
            <a:chOff x="0" y="0"/>
            <a:chExt cx="1830658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065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306542">
                  <a:moveTo>
                    <a:pt x="0" y="0"/>
                  </a:moveTo>
                  <a:lnTo>
                    <a:pt x="18306542" y="0"/>
                  </a:lnTo>
                  <a:lnTo>
                    <a:pt x="1830654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768" r="0" b="-2768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7231" y="97574"/>
            <a:ext cx="13256009" cy="10189426"/>
            <a:chOff x="0" y="0"/>
            <a:chExt cx="17674679" cy="13585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74717" cy="13585952"/>
            </a:xfrm>
            <a:custGeom>
              <a:avLst/>
              <a:gdLst/>
              <a:ahLst/>
              <a:cxnLst/>
              <a:rect r="r" b="b" t="t" l="l"/>
              <a:pathLst>
                <a:path h="13585952" w="17674717">
                  <a:moveTo>
                    <a:pt x="0" y="0"/>
                  </a:moveTo>
                  <a:lnTo>
                    <a:pt x="17674717" y="0"/>
                  </a:lnTo>
                  <a:lnTo>
                    <a:pt x="17674717" y="13585952"/>
                  </a:lnTo>
                  <a:lnTo>
                    <a:pt x="0" y="13585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8" r="0" b="-78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1472" y="0"/>
            <a:ext cx="13242074" cy="10287000"/>
            <a:chOff x="0" y="0"/>
            <a:chExt cx="17656099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56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7656048">
                  <a:moveTo>
                    <a:pt x="0" y="0"/>
                  </a:moveTo>
                  <a:lnTo>
                    <a:pt x="17656048" y="0"/>
                  </a:lnTo>
                  <a:lnTo>
                    <a:pt x="1765604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849" r="0" b="-11849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3898" y="0"/>
            <a:ext cx="13158445" cy="10287000"/>
            <a:chOff x="0" y="0"/>
            <a:chExt cx="17544593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45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7544542">
                  <a:moveTo>
                    <a:pt x="0" y="0"/>
                  </a:moveTo>
                  <a:lnTo>
                    <a:pt x="17544542" y="0"/>
                  </a:lnTo>
                  <a:lnTo>
                    <a:pt x="1754454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159" r="0" b="-9159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571" r="-1" b="-315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001163"/>
            <a:ext cx="8343605" cy="73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Model Comparison and 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096843"/>
            <a:ext cx="16303523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We tested three distinct classification models to determine the optimal algorithm for stroke prediction.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017787"/>
            <a:ext cx="3402359" cy="44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Models Applied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915491" y="3717131"/>
            <a:ext cx="28575" cy="5284889"/>
            <a:chOff x="0" y="0"/>
            <a:chExt cx="38100" cy="70465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00" cy="7046468"/>
            </a:xfrm>
            <a:custGeom>
              <a:avLst/>
              <a:gdLst/>
              <a:ahLst/>
              <a:cxnLst/>
              <a:rect r="r" b="b" t="t" l="l"/>
              <a:pathLst>
                <a:path h="7046468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027418"/>
                  </a:lnTo>
                  <a:cubicBezTo>
                    <a:pt x="38100" y="7037960"/>
                    <a:pt x="29591" y="7046468"/>
                    <a:pt x="19050" y="7046468"/>
                  </a:cubicBezTo>
                  <a:cubicBezTo>
                    <a:pt x="8509" y="7046468"/>
                    <a:pt x="0" y="7037960"/>
                    <a:pt x="0" y="702741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504734" y="3957933"/>
            <a:ext cx="453628" cy="28575"/>
            <a:chOff x="0" y="0"/>
            <a:chExt cx="604838" cy="38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4901" cy="38100"/>
            </a:xfrm>
            <a:custGeom>
              <a:avLst/>
              <a:gdLst/>
              <a:ahLst/>
              <a:cxnLst/>
              <a:rect r="r" b="b" t="t" l="l"/>
              <a:pathLst>
                <a:path h="38100" w="60490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85851" y="0"/>
                  </a:lnTo>
                  <a:cubicBezTo>
                    <a:pt x="596392" y="0"/>
                    <a:pt x="604901" y="8509"/>
                    <a:pt x="604901" y="19050"/>
                  </a:cubicBezTo>
                  <a:cubicBezTo>
                    <a:pt x="604901" y="29591"/>
                    <a:pt x="596265" y="38100"/>
                    <a:pt x="58585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562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844729" y="3887172"/>
            <a:ext cx="170107" cy="170107"/>
            <a:chOff x="0" y="0"/>
            <a:chExt cx="226809" cy="2268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6822" cy="226822"/>
            </a:xfrm>
            <a:custGeom>
              <a:avLst/>
              <a:gdLst/>
              <a:ahLst/>
              <a:cxnLst/>
              <a:rect r="r" b="b" t="t" l="l"/>
              <a:pathLst>
                <a:path h="226822" w="226822">
                  <a:moveTo>
                    <a:pt x="0" y="113411"/>
                  </a:moveTo>
                  <a:cubicBezTo>
                    <a:pt x="0" y="50800"/>
                    <a:pt x="50800" y="0"/>
                    <a:pt x="113411" y="0"/>
                  </a:cubicBezTo>
                  <a:cubicBezTo>
                    <a:pt x="176022" y="0"/>
                    <a:pt x="226822" y="50800"/>
                    <a:pt x="226822" y="113411"/>
                  </a:cubicBezTo>
                  <a:cubicBezTo>
                    <a:pt x="226822" y="176022"/>
                    <a:pt x="176022" y="226822"/>
                    <a:pt x="113411" y="226822"/>
                  </a:cubicBezTo>
                  <a:cubicBezTo>
                    <a:pt x="50800" y="226822"/>
                    <a:pt x="0" y="176022"/>
                    <a:pt x="0" y="113411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87206" y="3785445"/>
            <a:ext cx="2835326" cy="36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Logistic Regression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4280897"/>
            <a:ext cx="3030293" cy="118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Used as a baseline for its simplicity and interpretability in binary classification tasks.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901203" y="5318817"/>
            <a:ext cx="453628" cy="28575"/>
            <a:chOff x="0" y="0"/>
            <a:chExt cx="604838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4901" cy="38100"/>
            </a:xfrm>
            <a:custGeom>
              <a:avLst/>
              <a:gdLst/>
              <a:ahLst/>
              <a:cxnLst/>
              <a:rect r="r" b="b" t="t" l="l"/>
              <a:pathLst>
                <a:path h="38100" w="60490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85851" y="0"/>
                  </a:lnTo>
                  <a:cubicBezTo>
                    <a:pt x="596392" y="0"/>
                    <a:pt x="604901" y="8509"/>
                    <a:pt x="604901" y="19050"/>
                  </a:cubicBezTo>
                  <a:cubicBezTo>
                    <a:pt x="604901" y="29591"/>
                    <a:pt x="596265" y="38100"/>
                    <a:pt x="58585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562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4844729" y="5248056"/>
            <a:ext cx="170107" cy="170107"/>
            <a:chOff x="0" y="0"/>
            <a:chExt cx="226809" cy="2268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6822" cy="226822"/>
            </a:xfrm>
            <a:custGeom>
              <a:avLst/>
              <a:gdLst/>
              <a:ahLst/>
              <a:cxnLst/>
              <a:rect r="r" b="b" t="t" l="l"/>
              <a:pathLst>
                <a:path h="226822" w="226822">
                  <a:moveTo>
                    <a:pt x="0" y="113411"/>
                  </a:moveTo>
                  <a:cubicBezTo>
                    <a:pt x="0" y="50800"/>
                    <a:pt x="50800" y="0"/>
                    <a:pt x="113411" y="0"/>
                  </a:cubicBezTo>
                  <a:cubicBezTo>
                    <a:pt x="176022" y="0"/>
                    <a:pt x="226822" y="50800"/>
                    <a:pt x="226822" y="113411"/>
                  </a:cubicBezTo>
                  <a:cubicBezTo>
                    <a:pt x="226822" y="176022"/>
                    <a:pt x="176022" y="226822"/>
                    <a:pt x="113411" y="226822"/>
                  </a:cubicBezTo>
                  <a:cubicBezTo>
                    <a:pt x="50800" y="226822"/>
                    <a:pt x="0" y="176022"/>
                    <a:pt x="0" y="113411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837034" y="5146329"/>
            <a:ext cx="3030293" cy="71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Random Forest Classifier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37034" y="5996140"/>
            <a:ext cx="3030293" cy="15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Effective in handling non-linear relationships, complex feature interactions, and avoiding overfitting.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504734" y="6777933"/>
            <a:ext cx="453628" cy="28575"/>
            <a:chOff x="0" y="0"/>
            <a:chExt cx="604838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04901" cy="38100"/>
            </a:xfrm>
            <a:custGeom>
              <a:avLst/>
              <a:gdLst/>
              <a:ahLst/>
              <a:cxnLst/>
              <a:rect r="r" b="b" t="t" l="l"/>
              <a:pathLst>
                <a:path h="38100" w="60490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85851" y="0"/>
                  </a:lnTo>
                  <a:cubicBezTo>
                    <a:pt x="596392" y="0"/>
                    <a:pt x="604901" y="8509"/>
                    <a:pt x="604901" y="19050"/>
                  </a:cubicBezTo>
                  <a:cubicBezTo>
                    <a:pt x="604901" y="29591"/>
                    <a:pt x="596265" y="38100"/>
                    <a:pt x="58585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562D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844729" y="6707162"/>
            <a:ext cx="170107" cy="170107"/>
            <a:chOff x="0" y="0"/>
            <a:chExt cx="226809" cy="2268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6822" cy="226822"/>
            </a:xfrm>
            <a:custGeom>
              <a:avLst/>
              <a:gdLst/>
              <a:ahLst/>
              <a:cxnLst/>
              <a:rect r="r" b="b" t="t" l="l"/>
              <a:pathLst>
                <a:path h="226822" w="226822">
                  <a:moveTo>
                    <a:pt x="0" y="113411"/>
                  </a:moveTo>
                  <a:cubicBezTo>
                    <a:pt x="0" y="50800"/>
                    <a:pt x="50800" y="0"/>
                    <a:pt x="113411" y="0"/>
                  </a:cubicBezTo>
                  <a:cubicBezTo>
                    <a:pt x="176022" y="0"/>
                    <a:pt x="226822" y="50800"/>
                    <a:pt x="226822" y="113411"/>
                  </a:cubicBezTo>
                  <a:cubicBezTo>
                    <a:pt x="226822" y="176022"/>
                    <a:pt x="176022" y="226822"/>
                    <a:pt x="113411" y="226822"/>
                  </a:cubicBezTo>
                  <a:cubicBezTo>
                    <a:pt x="50800" y="226822"/>
                    <a:pt x="0" y="176022"/>
                    <a:pt x="0" y="113411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92238" y="6605435"/>
            <a:ext cx="3030293" cy="71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Gradient Boosting Classifier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2238" y="7455246"/>
            <a:ext cx="3030293" cy="15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Provides robust predictive performance through sequential ensemble learning, aiming for low bias.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30198" y="3017787"/>
            <a:ext cx="3987108" cy="44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Best Model Performance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30198" y="3944836"/>
            <a:ext cx="3795712" cy="63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5875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95%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10315" y="4852987"/>
            <a:ext cx="2835326" cy="36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Accuracy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09422" y="3944836"/>
            <a:ext cx="3795865" cy="63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5875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94%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89691" y="4852987"/>
            <a:ext cx="2835326" cy="36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Precision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30198" y="5898204"/>
            <a:ext cx="3795712" cy="63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5875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92%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10315" y="6806355"/>
            <a:ext cx="2835326" cy="36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Recall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09422" y="5898204"/>
            <a:ext cx="3795865" cy="63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5875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93%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989691" y="6806355"/>
            <a:ext cx="2835326" cy="36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18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F1-Score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70421" y="7330078"/>
            <a:ext cx="7534866" cy="82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The Random Forest Classifier</a:t>
            </a: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achieved the highest balance of metrics, demonstrating superior predictive power.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430198" y="7425328"/>
            <a:ext cx="28575" cy="725691"/>
            <a:chOff x="0" y="0"/>
            <a:chExt cx="38100" cy="96758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8100" cy="967613"/>
            </a:xfrm>
            <a:custGeom>
              <a:avLst/>
              <a:gdLst/>
              <a:ahLst/>
              <a:cxnLst/>
              <a:rect r="r" b="b" t="t" l="l"/>
              <a:pathLst>
                <a:path h="967613" w="38100">
                  <a:moveTo>
                    <a:pt x="0" y="0"/>
                  </a:moveTo>
                  <a:lnTo>
                    <a:pt x="38100" y="0"/>
                  </a:lnTo>
                  <a:lnTo>
                    <a:pt x="38100" y="967613"/>
                  </a:lnTo>
                  <a:lnTo>
                    <a:pt x="0" y="967613"/>
                  </a:lnTo>
                  <a:close/>
                </a:path>
              </a:pathLst>
            </a:custGeom>
            <a:solidFill>
              <a:srgbClr val="FF7047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5542" y="90392"/>
            <a:ext cx="9365351" cy="71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44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TABLEAU DASHBOARD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85435" y="752704"/>
            <a:ext cx="17131065" cy="9102185"/>
            <a:chOff x="0" y="0"/>
            <a:chExt cx="22841420" cy="121362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41458" cy="12136247"/>
            </a:xfrm>
            <a:custGeom>
              <a:avLst/>
              <a:gdLst/>
              <a:ahLst/>
              <a:cxnLst/>
              <a:rect r="r" b="b" t="t" l="l"/>
              <a:pathLst>
                <a:path h="12136247" w="22841458">
                  <a:moveTo>
                    <a:pt x="0" y="0"/>
                  </a:moveTo>
                  <a:lnTo>
                    <a:pt x="22841458" y="0"/>
                  </a:lnTo>
                  <a:lnTo>
                    <a:pt x="22841458" y="12136247"/>
                  </a:lnTo>
                  <a:lnTo>
                    <a:pt x="0" y="12136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849" r="0" b="-285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571" r="-1" b="-315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829266"/>
            <a:ext cx="9613106" cy="69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Conclusion: Key Drivers of Stroke Risk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861842"/>
            <a:ext cx="16303523" cy="42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model training confirmed that both non-modifiable and lifestyle factors are critical inputs for accurate risk prediction.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59288" y="2526954"/>
            <a:ext cx="2017509" cy="757238"/>
            <a:chOff x="0" y="0"/>
            <a:chExt cx="2690012" cy="100965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689987" cy="1009650"/>
            </a:xfrm>
            <a:custGeom>
              <a:avLst/>
              <a:gdLst/>
              <a:ahLst/>
              <a:cxnLst/>
              <a:rect r="r" b="b" t="t" l="l"/>
              <a:pathLst>
                <a:path h="1009650" w="2689987">
                  <a:moveTo>
                    <a:pt x="0" y="0"/>
                  </a:moveTo>
                  <a:lnTo>
                    <a:pt x="2689987" y="0"/>
                  </a:lnTo>
                  <a:lnTo>
                    <a:pt x="2689987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70" r="0" b="-26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918472" y="2705100"/>
            <a:ext cx="298999" cy="4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9329" y="2720426"/>
            <a:ext cx="501101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Age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129928" y="3298774"/>
            <a:ext cx="11112703" cy="14288"/>
            <a:chOff x="0" y="0"/>
            <a:chExt cx="14816938" cy="190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16962" cy="19050"/>
            </a:xfrm>
            <a:custGeom>
              <a:avLst/>
              <a:gdLst/>
              <a:ahLst/>
              <a:cxnLst/>
              <a:rect r="r" b="b" t="t" l="l"/>
              <a:pathLst>
                <a:path h="19050" w="14816962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807437" y="0"/>
                  </a:lnTo>
                  <a:cubicBezTo>
                    <a:pt x="14812645" y="0"/>
                    <a:pt x="14816962" y="4318"/>
                    <a:pt x="14816962" y="9525"/>
                  </a:cubicBezTo>
                  <a:cubicBezTo>
                    <a:pt x="14816962" y="14732"/>
                    <a:pt x="14812645" y="19050"/>
                    <a:pt x="1480743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050534" y="3337322"/>
            <a:ext cx="4035028" cy="757238"/>
            <a:chOff x="0" y="0"/>
            <a:chExt cx="5380038" cy="100965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5379974" cy="1009650"/>
            </a:xfrm>
            <a:custGeom>
              <a:avLst/>
              <a:gdLst/>
              <a:ahLst/>
              <a:cxnLst/>
              <a:rect r="r" b="b" t="t" l="l"/>
              <a:pathLst>
                <a:path h="1009650" w="5379974">
                  <a:moveTo>
                    <a:pt x="0" y="0"/>
                  </a:moveTo>
                  <a:lnTo>
                    <a:pt x="5379974" y="0"/>
                  </a:lnTo>
                  <a:lnTo>
                    <a:pt x="5379974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70" r="-1" b="-269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918472" y="3433762"/>
            <a:ext cx="298999" cy="4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98084" y="3530803"/>
            <a:ext cx="1763763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Glucose Level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138692" y="4109142"/>
            <a:ext cx="10103939" cy="14288"/>
            <a:chOff x="0" y="0"/>
            <a:chExt cx="13471919" cy="19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71906" cy="19050"/>
            </a:xfrm>
            <a:custGeom>
              <a:avLst/>
              <a:gdLst/>
              <a:ahLst/>
              <a:cxnLst/>
              <a:rect r="r" b="b" t="t" l="l"/>
              <a:pathLst>
                <a:path h="19050" w="13471906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462381" y="0"/>
                  </a:lnTo>
                  <a:cubicBezTo>
                    <a:pt x="13467589" y="0"/>
                    <a:pt x="13471906" y="4318"/>
                    <a:pt x="13471906" y="9525"/>
                  </a:cubicBezTo>
                  <a:cubicBezTo>
                    <a:pt x="13471906" y="14732"/>
                    <a:pt x="13467589" y="19050"/>
                    <a:pt x="1346238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41769" y="4147690"/>
            <a:ext cx="6052547" cy="757238"/>
            <a:chOff x="0" y="0"/>
            <a:chExt cx="8070063" cy="100965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8070088" cy="1009650"/>
            </a:xfrm>
            <a:custGeom>
              <a:avLst/>
              <a:gdLst/>
              <a:ahLst/>
              <a:cxnLst/>
              <a:rect r="r" b="b" t="t" l="l"/>
              <a:pathLst>
                <a:path h="1009650" w="8070088">
                  <a:moveTo>
                    <a:pt x="0" y="0"/>
                  </a:moveTo>
                  <a:lnTo>
                    <a:pt x="8070088" y="0"/>
                  </a:lnTo>
                  <a:lnTo>
                    <a:pt x="8070088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49" r="0" b="-348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4918472" y="4244130"/>
            <a:ext cx="298999" cy="4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06838" y="4341171"/>
            <a:ext cx="3699872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Hypertension / Heart Disease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147447" y="4919510"/>
            <a:ext cx="9095184" cy="14288"/>
            <a:chOff x="0" y="0"/>
            <a:chExt cx="12126912" cy="190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126976" cy="19050"/>
            </a:xfrm>
            <a:custGeom>
              <a:avLst/>
              <a:gdLst/>
              <a:ahLst/>
              <a:cxnLst/>
              <a:rect r="r" b="b" t="t" l="l"/>
              <a:pathLst>
                <a:path h="19050" w="12126976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117451" y="0"/>
                  </a:lnTo>
                  <a:cubicBezTo>
                    <a:pt x="12122658" y="0"/>
                    <a:pt x="12126976" y="4318"/>
                    <a:pt x="12126976" y="9525"/>
                  </a:cubicBezTo>
                  <a:cubicBezTo>
                    <a:pt x="12126976" y="14732"/>
                    <a:pt x="12122658" y="19050"/>
                    <a:pt x="1211745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32872" y="4958058"/>
            <a:ext cx="8070209" cy="757238"/>
            <a:chOff x="0" y="0"/>
            <a:chExt cx="10760278" cy="100965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10760329" cy="1009650"/>
            </a:xfrm>
            <a:custGeom>
              <a:avLst/>
              <a:gdLst/>
              <a:ahLst/>
              <a:cxnLst/>
              <a:rect r="r" b="b" t="t" l="l"/>
              <a:pathLst>
                <a:path h="1009650" w="10760329">
                  <a:moveTo>
                    <a:pt x="0" y="0"/>
                  </a:moveTo>
                  <a:lnTo>
                    <a:pt x="10760329" y="0"/>
                  </a:lnTo>
                  <a:lnTo>
                    <a:pt x="10760329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30" r="0" b="-329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4918319" y="5054498"/>
            <a:ext cx="298999" cy="4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15602" y="5151539"/>
            <a:ext cx="1959321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Smoking Status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2238" y="5868743"/>
            <a:ext cx="16303523" cy="42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These features emerged as the top five most impactful variables in determining stroke likelihood within the Random Forest model.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326856" y="6673158"/>
            <a:ext cx="3732009" cy="2551805"/>
            <a:chOff x="0" y="0"/>
            <a:chExt cx="4976012" cy="3402406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4975987" cy="3402457"/>
            </a:xfrm>
            <a:custGeom>
              <a:avLst/>
              <a:gdLst/>
              <a:ahLst/>
              <a:cxnLst/>
              <a:rect r="r" b="b" t="t" l="l"/>
              <a:pathLst>
                <a:path h="3402457" w="4975987">
                  <a:moveTo>
                    <a:pt x="0" y="0"/>
                  </a:moveTo>
                  <a:lnTo>
                    <a:pt x="4975987" y="0"/>
                  </a:lnTo>
                  <a:lnTo>
                    <a:pt x="4975987" y="3402457"/>
                  </a:lnTo>
                  <a:lnTo>
                    <a:pt x="0" y="3402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" t="0" r="-7" b="1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228982" y="6673158"/>
            <a:ext cx="3732009" cy="2551805"/>
            <a:chOff x="0" y="0"/>
            <a:chExt cx="4976012" cy="3402406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4975987" cy="3402457"/>
            </a:xfrm>
            <a:custGeom>
              <a:avLst/>
              <a:gdLst/>
              <a:ahLst/>
              <a:cxnLst/>
              <a:rect r="r" b="b" t="t" l="l"/>
              <a:pathLst>
                <a:path h="3402457" w="4975987">
                  <a:moveTo>
                    <a:pt x="0" y="0"/>
                  </a:moveTo>
                  <a:lnTo>
                    <a:pt x="4975987" y="0"/>
                  </a:lnTo>
                  <a:lnTo>
                    <a:pt x="4975987" y="3402457"/>
                  </a:lnTo>
                  <a:lnTo>
                    <a:pt x="0" y="3402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6" t="0" r="-7" b="1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571" r="-1" b="-315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3513" y="544411"/>
            <a:ext cx="10496398" cy="135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2"/>
              </a:lnSpc>
            </a:pPr>
            <a:r>
              <a:rPr lang="en-US" sz="8249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513" y="2126752"/>
            <a:ext cx="16780964" cy="28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We appreciate your time and interest in our predictive modeling for stroke risk. For further inquiries or to explore potential collaborations, please feel free to reach out.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53513" y="2565054"/>
            <a:ext cx="10636301" cy="7277395"/>
            <a:chOff x="0" y="0"/>
            <a:chExt cx="14181734" cy="9703194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4181710" cy="9703181"/>
            </a:xfrm>
            <a:custGeom>
              <a:avLst/>
              <a:gdLst/>
              <a:ahLst/>
              <a:cxnLst/>
              <a:rect r="r" b="b" t="t" l="l"/>
              <a:pathLst>
                <a:path h="9703181" w="14181710">
                  <a:moveTo>
                    <a:pt x="0" y="0"/>
                  </a:moveTo>
                  <a:lnTo>
                    <a:pt x="14181710" y="0"/>
                  </a:lnTo>
                  <a:lnTo>
                    <a:pt x="14181710" y="9703181"/>
                  </a:lnTo>
                  <a:lnTo>
                    <a:pt x="0" y="9703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" t="0" r="-16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571" r="-1" b="-3157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8" y="909638"/>
            <a:ext cx="2480815" cy="32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8" y="1498254"/>
            <a:ext cx="9445523" cy="251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81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What is Stroke Prediction?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8" y="4248302"/>
            <a:ext cx="9445523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Stroke prediction is the process of analyzing a person's complex health and lifestyle data to estimate their future risk of experiencing a cerebrovascular accident (stroke).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35951" y="5159131"/>
            <a:ext cx="9474098" cy="1291228"/>
            <a:chOff x="0" y="0"/>
            <a:chExt cx="12632131" cy="17216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9050" y="19050"/>
              <a:ext cx="12594082" cy="1683512"/>
            </a:xfrm>
            <a:custGeom>
              <a:avLst/>
              <a:gdLst/>
              <a:ahLst/>
              <a:cxnLst/>
              <a:rect r="r" b="b" t="t" l="l"/>
              <a:pathLst>
                <a:path h="1683512" w="12594082">
                  <a:moveTo>
                    <a:pt x="0" y="238125"/>
                  </a:moveTo>
                  <a:cubicBezTo>
                    <a:pt x="0" y="106680"/>
                    <a:pt x="108712" y="0"/>
                    <a:pt x="242824" y="0"/>
                  </a:cubicBezTo>
                  <a:lnTo>
                    <a:pt x="12351258" y="0"/>
                  </a:lnTo>
                  <a:cubicBezTo>
                    <a:pt x="12485370" y="0"/>
                    <a:pt x="12594082" y="106680"/>
                    <a:pt x="12594082" y="238125"/>
                  </a:cubicBezTo>
                  <a:lnTo>
                    <a:pt x="12594082" y="1445387"/>
                  </a:lnTo>
                  <a:cubicBezTo>
                    <a:pt x="12594082" y="1576959"/>
                    <a:pt x="12485370" y="1683512"/>
                    <a:pt x="12351258" y="1683512"/>
                  </a:cubicBezTo>
                  <a:lnTo>
                    <a:pt x="242824" y="1683512"/>
                  </a:lnTo>
                  <a:cubicBezTo>
                    <a:pt x="108712" y="1683512"/>
                    <a:pt x="0" y="1576832"/>
                    <a:pt x="0" y="14453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32182" cy="1721612"/>
            </a:xfrm>
            <a:custGeom>
              <a:avLst/>
              <a:gdLst/>
              <a:ahLst/>
              <a:cxnLst/>
              <a:rect r="r" b="b" t="t" l="l"/>
              <a:pathLst>
                <a:path h="1721612" w="12632182">
                  <a:moveTo>
                    <a:pt x="0" y="257175"/>
                  </a:moveTo>
                  <a:cubicBezTo>
                    <a:pt x="0" y="114808"/>
                    <a:pt x="117602" y="0"/>
                    <a:pt x="261874" y="0"/>
                  </a:cubicBezTo>
                  <a:lnTo>
                    <a:pt x="12370308" y="0"/>
                  </a:lnTo>
                  <a:lnTo>
                    <a:pt x="12370308" y="19050"/>
                  </a:lnTo>
                  <a:lnTo>
                    <a:pt x="12370308" y="0"/>
                  </a:lnTo>
                  <a:cubicBezTo>
                    <a:pt x="12514580" y="0"/>
                    <a:pt x="12632182" y="114808"/>
                    <a:pt x="12632182" y="257175"/>
                  </a:cubicBezTo>
                  <a:lnTo>
                    <a:pt x="12613132" y="257175"/>
                  </a:lnTo>
                  <a:lnTo>
                    <a:pt x="12632182" y="257175"/>
                  </a:lnTo>
                  <a:lnTo>
                    <a:pt x="12632182" y="1464437"/>
                  </a:lnTo>
                  <a:lnTo>
                    <a:pt x="12613132" y="1464437"/>
                  </a:lnTo>
                  <a:lnTo>
                    <a:pt x="12632182" y="1464437"/>
                  </a:lnTo>
                  <a:cubicBezTo>
                    <a:pt x="12632182" y="1606804"/>
                    <a:pt x="12514580" y="1721612"/>
                    <a:pt x="12370308" y="1721612"/>
                  </a:cubicBezTo>
                  <a:lnTo>
                    <a:pt x="12370308" y="1702562"/>
                  </a:lnTo>
                  <a:lnTo>
                    <a:pt x="12370308" y="1721612"/>
                  </a:lnTo>
                  <a:lnTo>
                    <a:pt x="261874" y="1721612"/>
                  </a:lnTo>
                  <a:lnTo>
                    <a:pt x="261874" y="1702562"/>
                  </a:lnTo>
                  <a:lnTo>
                    <a:pt x="261874" y="1721612"/>
                  </a:lnTo>
                  <a:cubicBezTo>
                    <a:pt x="117602" y="1721612"/>
                    <a:pt x="0" y="1606804"/>
                    <a:pt x="0" y="1464437"/>
                  </a:cubicBezTo>
                  <a:lnTo>
                    <a:pt x="0" y="257175"/>
                  </a:lnTo>
                  <a:lnTo>
                    <a:pt x="19050" y="257175"/>
                  </a:lnTo>
                  <a:lnTo>
                    <a:pt x="0" y="257175"/>
                  </a:lnTo>
                  <a:moveTo>
                    <a:pt x="38100" y="257175"/>
                  </a:moveTo>
                  <a:lnTo>
                    <a:pt x="38100" y="1464437"/>
                  </a:lnTo>
                  <a:lnTo>
                    <a:pt x="19050" y="1464437"/>
                  </a:lnTo>
                  <a:lnTo>
                    <a:pt x="38100" y="1464437"/>
                  </a:lnTo>
                  <a:cubicBezTo>
                    <a:pt x="38100" y="1585087"/>
                    <a:pt x="137922" y="1683512"/>
                    <a:pt x="261874" y="1683512"/>
                  </a:cubicBezTo>
                  <a:lnTo>
                    <a:pt x="12370308" y="1683512"/>
                  </a:lnTo>
                  <a:cubicBezTo>
                    <a:pt x="12494260" y="1683512"/>
                    <a:pt x="12594082" y="1585087"/>
                    <a:pt x="12594082" y="1464437"/>
                  </a:cubicBezTo>
                  <a:lnTo>
                    <a:pt x="12594082" y="257175"/>
                  </a:lnTo>
                  <a:cubicBezTo>
                    <a:pt x="12594082" y="136525"/>
                    <a:pt x="12494260" y="38100"/>
                    <a:pt x="12370308" y="38100"/>
                  </a:cubicBezTo>
                  <a:lnTo>
                    <a:pt x="261874" y="38100"/>
                  </a:lnTo>
                  <a:lnTo>
                    <a:pt x="261874" y="19050"/>
                  </a:lnTo>
                  <a:lnTo>
                    <a:pt x="261874" y="38100"/>
                  </a:lnTo>
                  <a:cubicBezTo>
                    <a:pt x="137922" y="38100"/>
                    <a:pt x="38100" y="136525"/>
                    <a:pt x="38100" y="2571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878813" y="5201993"/>
            <a:ext cx="793852" cy="1205503"/>
            <a:chOff x="0" y="0"/>
            <a:chExt cx="1058469" cy="16073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8418" cy="1607312"/>
            </a:xfrm>
            <a:custGeom>
              <a:avLst/>
              <a:gdLst/>
              <a:ahLst/>
              <a:cxnLst/>
              <a:rect r="r" b="b" t="t" l="l"/>
              <a:pathLst>
                <a:path h="1607312" w="1058418">
                  <a:moveTo>
                    <a:pt x="0" y="192405"/>
                  </a:moveTo>
                  <a:cubicBezTo>
                    <a:pt x="0" y="86106"/>
                    <a:pt x="86106" y="0"/>
                    <a:pt x="192405" y="0"/>
                  </a:cubicBezTo>
                  <a:lnTo>
                    <a:pt x="866013" y="0"/>
                  </a:lnTo>
                  <a:cubicBezTo>
                    <a:pt x="972312" y="0"/>
                    <a:pt x="1058418" y="86106"/>
                    <a:pt x="1058418" y="192405"/>
                  </a:cubicBezTo>
                  <a:lnTo>
                    <a:pt x="1058418" y="1414907"/>
                  </a:lnTo>
                  <a:cubicBezTo>
                    <a:pt x="1058418" y="1521206"/>
                    <a:pt x="972312" y="1607312"/>
                    <a:pt x="866013" y="1607312"/>
                  </a:cubicBezTo>
                  <a:lnTo>
                    <a:pt x="192405" y="1607312"/>
                  </a:lnTo>
                  <a:cubicBezTo>
                    <a:pt x="86106" y="1607312"/>
                    <a:pt x="0" y="1521206"/>
                    <a:pt x="0" y="14149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22148" y="5656812"/>
            <a:ext cx="297656" cy="3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71052" y="5390855"/>
            <a:ext cx="2977010" cy="38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Data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71052" y="5824833"/>
            <a:ext cx="8197748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Collecting and processing clinical records, demographic information, and lab results.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35951" y="6620170"/>
            <a:ext cx="9474098" cy="1291228"/>
            <a:chOff x="0" y="0"/>
            <a:chExt cx="12632131" cy="17216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12594082" cy="1683512"/>
            </a:xfrm>
            <a:custGeom>
              <a:avLst/>
              <a:gdLst/>
              <a:ahLst/>
              <a:cxnLst/>
              <a:rect r="r" b="b" t="t" l="l"/>
              <a:pathLst>
                <a:path h="1683512" w="12594082">
                  <a:moveTo>
                    <a:pt x="0" y="238125"/>
                  </a:moveTo>
                  <a:cubicBezTo>
                    <a:pt x="0" y="106680"/>
                    <a:pt x="108712" y="0"/>
                    <a:pt x="242824" y="0"/>
                  </a:cubicBezTo>
                  <a:lnTo>
                    <a:pt x="12351258" y="0"/>
                  </a:lnTo>
                  <a:cubicBezTo>
                    <a:pt x="12485370" y="0"/>
                    <a:pt x="12594082" y="106680"/>
                    <a:pt x="12594082" y="238125"/>
                  </a:cubicBezTo>
                  <a:lnTo>
                    <a:pt x="12594082" y="1445387"/>
                  </a:lnTo>
                  <a:cubicBezTo>
                    <a:pt x="12594082" y="1576959"/>
                    <a:pt x="12485370" y="1683512"/>
                    <a:pt x="12351258" y="1683512"/>
                  </a:cubicBezTo>
                  <a:lnTo>
                    <a:pt x="242824" y="1683512"/>
                  </a:lnTo>
                  <a:cubicBezTo>
                    <a:pt x="108712" y="1683512"/>
                    <a:pt x="0" y="1576832"/>
                    <a:pt x="0" y="14453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32182" cy="1721612"/>
            </a:xfrm>
            <a:custGeom>
              <a:avLst/>
              <a:gdLst/>
              <a:ahLst/>
              <a:cxnLst/>
              <a:rect r="r" b="b" t="t" l="l"/>
              <a:pathLst>
                <a:path h="1721612" w="12632182">
                  <a:moveTo>
                    <a:pt x="0" y="257175"/>
                  </a:moveTo>
                  <a:cubicBezTo>
                    <a:pt x="0" y="114808"/>
                    <a:pt x="117602" y="0"/>
                    <a:pt x="261874" y="0"/>
                  </a:cubicBezTo>
                  <a:lnTo>
                    <a:pt x="12370308" y="0"/>
                  </a:lnTo>
                  <a:lnTo>
                    <a:pt x="12370308" y="19050"/>
                  </a:lnTo>
                  <a:lnTo>
                    <a:pt x="12370308" y="0"/>
                  </a:lnTo>
                  <a:cubicBezTo>
                    <a:pt x="12514580" y="0"/>
                    <a:pt x="12632182" y="114808"/>
                    <a:pt x="12632182" y="257175"/>
                  </a:cubicBezTo>
                  <a:lnTo>
                    <a:pt x="12613132" y="257175"/>
                  </a:lnTo>
                  <a:lnTo>
                    <a:pt x="12632182" y="257175"/>
                  </a:lnTo>
                  <a:lnTo>
                    <a:pt x="12632182" y="1464437"/>
                  </a:lnTo>
                  <a:lnTo>
                    <a:pt x="12613132" y="1464437"/>
                  </a:lnTo>
                  <a:lnTo>
                    <a:pt x="12632182" y="1464437"/>
                  </a:lnTo>
                  <a:cubicBezTo>
                    <a:pt x="12632182" y="1606804"/>
                    <a:pt x="12514580" y="1721612"/>
                    <a:pt x="12370308" y="1721612"/>
                  </a:cubicBezTo>
                  <a:lnTo>
                    <a:pt x="12370308" y="1702562"/>
                  </a:lnTo>
                  <a:lnTo>
                    <a:pt x="12370308" y="1721612"/>
                  </a:lnTo>
                  <a:lnTo>
                    <a:pt x="261874" y="1721612"/>
                  </a:lnTo>
                  <a:lnTo>
                    <a:pt x="261874" y="1702562"/>
                  </a:lnTo>
                  <a:lnTo>
                    <a:pt x="261874" y="1721612"/>
                  </a:lnTo>
                  <a:cubicBezTo>
                    <a:pt x="117602" y="1721612"/>
                    <a:pt x="0" y="1606804"/>
                    <a:pt x="0" y="1464437"/>
                  </a:cubicBezTo>
                  <a:lnTo>
                    <a:pt x="0" y="257175"/>
                  </a:lnTo>
                  <a:lnTo>
                    <a:pt x="19050" y="257175"/>
                  </a:lnTo>
                  <a:lnTo>
                    <a:pt x="0" y="257175"/>
                  </a:lnTo>
                  <a:moveTo>
                    <a:pt x="38100" y="257175"/>
                  </a:moveTo>
                  <a:lnTo>
                    <a:pt x="38100" y="1464437"/>
                  </a:lnTo>
                  <a:lnTo>
                    <a:pt x="19050" y="1464437"/>
                  </a:lnTo>
                  <a:lnTo>
                    <a:pt x="38100" y="1464437"/>
                  </a:lnTo>
                  <a:cubicBezTo>
                    <a:pt x="38100" y="1585087"/>
                    <a:pt x="137922" y="1683512"/>
                    <a:pt x="261874" y="1683512"/>
                  </a:cubicBezTo>
                  <a:lnTo>
                    <a:pt x="12370308" y="1683512"/>
                  </a:lnTo>
                  <a:cubicBezTo>
                    <a:pt x="12494260" y="1683512"/>
                    <a:pt x="12594082" y="1585087"/>
                    <a:pt x="12594082" y="1464437"/>
                  </a:cubicBezTo>
                  <a:lnTo>
                    <a:pt x="12594082" y="257175"/>
                  </a:lnTo>
                  <a:cubicBezTo>
                    <a:pt x="12594082" y="136525"/>
                    <a:pt x="12494260" y="38100"/>
                    <a:pt x="12370308" y="38100"/>
                  </a:cubicBezTo>
                  <a:lnTo>
                    <a:pt x="261874" y="38100"/>
                  </a:lnTo>
                  <a:lnTo>
                    <a:pt x="261874" y="19050"/>
                  </a:lnTo>
                  <a:lnTo>
                    <a:pt x="261874" y="38100"/>
                  </a:lnTo>
                  <a:cubicBezTo>
                    <a:pt x="137922" y="38100"/>
                    <a:pt x="38100" y="136525"/>
                    <a:pt x="38100" y="2571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878813" y="6663033"/>
            <a:ext cx="793852" cy="1205503"/>
            <a:chOff x="0" y="0"/>
            <a:chExt cx="1058469" cy="160733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8418" cy="1607312"/>
            </a:xfrm>
            <a:custGeom>
              <a:avLst/>
              <a:gdLst/>
              <a:ahLst/>
              <a:cxnLst/>
              <a:rect r="r" b="b" t="t" l="l"/>
              <a:pathLst>
                <a:path h="1607312" w="1058418">
                  <a:moveTo>
                    <a:pt x="0" y="192405"/>
                  </a:moveTo>
                  <a:cubicBezTo>
                    <a:pt x="0" y="86106"/>
                    <a:pt x="86106" y="0"/>
                    <a:pt x="192405" y="0"/>
                  </a:cubicBezTo>
                  <a:lnTo>
                    <a:pt x="866013" y="0"/>
                  </a:lnTo>
                  <a:cubicBezTo>
                    <a:pt x="972312" y="0"/>
                    <a:pt x="1058418" y="86106"/>
                    <a:pt x="1058418" y="192405"/>
                  </a:cubicBezTo>
                  <a:lnTo>
                    <a:pt x="1058418" y="1414907"/>
                  </a:lnTo>
                  <a:cubicBezTo>
                    <a:pt x="1058418" y="1521206"/>
                    <a:pt x="972312" y="1607312"/>
                    <a:pt x="866013" y="1607312"/>
                  </a:cubicBezTo>
                  <a:lnTo>
                    <a:pt x="192405" y="1607312"/>
                  </a:lnTo>
                  <a:cubicBezTo>
                    <a:pt x="86106" y="1607312"/>
                    <a:pt x="0" y="1521206"/>
                    <a:pt x="0" y="14149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122148" y="7117852"/>
            <a:ext cx="297656" cy="3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71052" y="6851894"/>
            <a:ext cx="2977010" cy="38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Risk Assessment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71052" y="7285882"/>
            <a:ext cx="8197748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Using machine learning models to quantify individual risk and susceptibility.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835951" y="8081220"/>
            <a:ext cx="9474098" cy="1291228"/>
            <a:chOff x="0" y="0"/>
            <a:chExt cx="12632131" cy="17216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9050" y="19050"/>
              <a:ext cx="12594082" cy="1683512"/>
            </a:xfrm>
            <a:custGeom>
              <a:avLst/>
              <a:gdLst/>
              <a:ahLst/>
              <a:cxnLst/>
              <a:rect r="r" b="b" t="t" l="l"/>
              <a:pathLst>
                <a:path h="1683512" w="12594082">
                  <a:moveTo>
                    <a:pt x="0" y="238125"/>
                  </a:moveTo>
                  <a:cubicBezTo>
                    <a:pt x="0" y="106680"/>
                    <a:pt x="108712" y="0"/>
                    <a:pt x="242824" y="0"/>
                  </a:cubicBezTo>
                  <a:lnTo>
                    <a:pt x="12351258" y="0"/>
                  </a:lnTo>
                  <a:cubicBezTo>
                    <a:pt x="12485370" y="0"/>
                    <a:pt x="12594082" y="106680"/>
                    <a:pt x="12594082" y="238125"/>
                  </a:cubicBezTo>
                  <a:lnTo>
                    <a:pt x="12594082" y="1445387"/>
                  </a:lnTo>
                  <a:cubicBezTo>
                    <a:pt x="12594082" y="1576959"/>
                    <a:pt x="12485370" y="1683512"/>
                    <a:pt x="12351258" y="1683512"/>
                  </a:cubicBezTo>
                  <a:lnTo>
                    <a:pt x="242824" y="1683512"/>
                  </a:lnTo>
                  <a:cubicBezTo>
                    <a:pt x="108712" y="1683512"/>
                    <a:pt x="0" y="1576832"/>
                    <a:pt x="0" y="14453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632182" cy="1721612"/>
            </a:xfrm>
            <a:custGeom>
              <a:avLst/>
              <a:gdLst/>
              <a:ahLst/>
              <a:cxnLst/>
              <a:rect r="r" b="b" t="t" l="l"/>
              <a:pathLst>
                <a:path h="1721612" w="12632182">
                  <a:moveTo>
                    <a:pt x="0" y="257175"/>
                  </a:moveTo>
                  <a:cubicBezTo>
                    <a:pt x="0" y="114808"/>
                    <a:pt x="117602" y="0"/>
                    <a:pt x="261874" y="0"/>
                  </a:cubicBezTo>
                  <a:lnTo>
                    <a:pt x="12370308" y="0"/>
                  </a:lnTo>
                  <a:lnTo>
                    <a:pt x="12370308" y="19050"/>
                  </a:lnTo>
                  <a:lnTo>
                    <a:pt x="12370308" y="0"/>
                  </a:lnTo>
                  <a:cubicBezTo>
                    <a:pt x="12514580" y="0"/>
                    <a:pt x="12632182" y="114808"/>
                    <a:pt x="12632182" y="257175"/>
                  </a:cubicBezTo>
                  <a:lnTo>
                    <a:pt x="12613132" y="257175"/>
                  </a:lnTo>
                  <a:lnTo>
                    <a:pt x="12632182" y="257175"/>
                  </a:lnTo>
                  <a:lnTo>
                    <a:pt x="12632182" y="1464437"/>
                  </a:lnTo>
                  <a:lnTo>
                    <a:pt x="12613132" y="1464437"/>
                  </a:lnTo>
                  <a:lnTo>
                    <a:pt x="12632182" y="1464437"/>
                  </a:lnTo>
                  <a:cubicBezTo>
                    <a:pt x="12632182" y="1606804"/>
                    <a:pt x="12514580" y="1721612"/>
                    <a:pt x="12370308" y="1721612"/>
                  </a:cubicBezTo>
                  <a:lnTo>
                    <a:pt x="12370308" y="1702562"/>
                  </a:lnTo>
                  <a:lnTo>
                    <a:pt x="12370308" y="1721612"/>
                  </a:lnTo>
                  <a:lnTo>
                    <a:pt x="261874" y="1721612"/>
                  </a:lnTo>
                  <a:lnTo>
                    <a:pt x="261874" y="1702562"/>
                  </a:lnTo>
                  <a:lnTo>
                    <a:pt x="261874" y="1721612"/>
                  </a:lnTo>
                  <a:cubicBezTo>
                    <a:pt x="117602" y="1721612"/>
                    <a:pt x="0" y="1606804"/>
                    <a:pt x="0" y="1464437"/>
                  </a:cubicBezTo>
                  <a:lnTo>
                    <a:pt x="0" y="257175"/>
                  </a:lnTo>
                  <a:lnTo>
                    <a:pt x="19050" y="257175"/>
                  </a:lnTo>
                  <a:lnTo>
                    <a:pt x="0" y="257175"/>
                  </a:lnTo>
                  <a:moveTo>
                    <a:pt x="38100" y="257175"/>
                  </a:moveTo>
                  <a:lnTo>
                    <a:pt x="38100" y="1464437"/>
                  </a:lnTo>
                  <a:lnTo>
                    <a:pt x="19050" y="1464437"/>
                  </a:lnTo>
                  <a:lnTo>
                    <a:pt x="38100" y="1464437"/>
                  </a:lnTo>
                  <a:cubicBezTo>
                    <a:pt x="38100" y="1585087"/>
                    <a:pt x="137922" y="1683512"/>
                    <a:pt x="261874" y="1683512"/>
                  </a:cubicBezTo>
                  <a:lnTo>
                    <a:pt x="12370308" y="1683512"/>
                  </a:lnTo>
                  <a:cubicBezTo>
                    <a:pt x="12494260" y="1683512"/>
                    <a:pt x="12594082" y="1585087"/>
                    <a:pt x="12594082" y="1464437"/>
                  </a:cubicBezTo>
                  <a:lnTo>
                    <a:pt x="12594082" y="257175"/>
                  </a:lnTo>
                  <a:cubicBezTo>
                    <a:pt x="12594082" y="136525"/>
                    <a:pt x="12494260" y="38100"/>
                    <a:pt x="12370308" y="38100"/>
                  </a:cubicBezTo>
                  <a:lnTo>
                    <a:pt x="261874" y="38100"/>
                  </a:lnTo>
                  <a:lnTo>
                    <a:pt x="261874" y="19050"/>
                  </a:lnTo>
                  <a:lnTo>
                    <a:pt x="261874" y="38100"/>
                  </a:lnTo>
                  <a:cubicBezTo>
                    <a:pt x="137922" y="38100"/>
                    <a:pt x="38100" y="136525"/>
                    <a:pt x="38100" y="2571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878813" y="8124082"/>
            <a:ext cx="793852" cy="1205503"/>
            <a:chOff x="0" y="0"/>
            <a:chExt cx="1058469" cy="16073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58418" cy="1607312"/>
            </a:xfrm>
            <a:custGeom>
              <a:avLst/>
              <a:gdLst/>
              <a:ahLst/>
              <a:cxnLst/>
              <a:rect r="r" b="b" t="t" l="l"/>
              <a:pathLst>
                <a:path h="1607312" w="1058418">
                  <a:moveTo>
                    <a:pt x="0" y="192405"/>
                  </a:moveTo>
                  <a:cubicBezTo>
                    <a:pt x="0" y="86106"/>
                    <a:pt x="86106" y="0"/>
                    <a:pt x="192405" y="0"/>
                  </a:cubicBezTo>
                  <a:lnTo>
                    <a:pt x="866013" y="0"/>
                  </a:lnTo>
                  <a:cubicBezTo>
                    <a:pt x="972312" y="0"/>
                    <a:pt x="1058418" y="86106"/>
                    <a:pt x="1058418" y="192405"/>
                  </a:cubicBezTo>
                  <a:lnTo>
                    <a:pt x="1058418" y="1414907"/>
                  </a:lnTo>
                  <a:cubicBezTo>
                    <a:pt x="1058418" y="1521206"/>
                    <a:pt x="972312" y="1607312"/>
                    <a:pt x="866013" y="1607312"/>
                  </a:cubicBezTo>
                  <a:lnTo>
                    <a:pt x="192405" y="1607312"/>
                  </a:lnTo>
                  <a:cubicBezTo>
                    <a:pt x="86106" y="1607312"/>
                    <a:pt x="0" y="1521206"/>
                    <a:pt x="0" y="14149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8122148" y="8578901"/>
            <a:ext cx="297656" cy="3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71052" y="8312944"/>
            <a:ext cx="2977010" cy="38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Preventive Care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71052" y="8746922"/>
            <a:ext cx="8197748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Enabling physicians to implement targeted interventions for high-risk patients.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571" r="-1" b="-315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781345"/>
            <a:ext cx="9892903" cy="77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Why Predictive Modeling is Critical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930603"/>
            <a:ext cx="16303523" cy="490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Implementing stroke prediction systems provides substantial benefits across patient care and public health management.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92238" y="2691851"/>
            <a:ext cx="723005" cy="723005"/>
          </a:xfrm>
          <a:custGeom>
            <a:avLst/>
            <a:gdLst/>
            <a:ahLst/>
            <a:cxnLst/>
            <a:rect r="r" b="b" t="t" l="l"/>
            <a:pathLst>
              <a:path h="723005" w="723005">
                <a:moveTo>
                  <a:pt x="0" y="0"/>
                </a:moveTo>
                <a:lnTo>
                  <a:pt x="723005" y="0"/>
                </a:lnTo>
                <a:lnTo>
                  <a:pt x="723005" y="723004"/>
                </a:lnTo>
                <a:lnTo>
                  <a:pt x="0" y="72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236" t="0" r="-723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92238" y="3697043"/>
            <a:ext cx="3012434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Early Intervention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132364"/>
            <a:ext cx="8001152" cy="87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Allows for timely preventive actions like medication or lifestyle changes to avert a stroke.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294609" y="2691851"/>
            <a:ext cx="723005" cy="723005"/>
          </a:xfrm>
          <a:custGeom>
            <a:avLst/>
            <a:gdLst/>
            <a:ahLst/>
            <a:cxnLst/>
            <a:rect r="r" b="b" t="t" l="l"/>
            <a:pathLst>
              <a:path h="723005" w="723005">
                <a:moveTo>
                  <a:pt x="0" y="0"/>
                </a:moveTo>
                <a:lnTo>
                  <a:pt x="723005" y="0"/>
                </a:lnTo>
                <a:lnTo>
                  <a:pt x="723005" y="723004"/>
                </a:lnTo>
                <a:lnTo>
                  <a:pt x="0" y="7230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552" t="0" r="-8552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94609" y="3697043"/>
            <a:ext cx="3012434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Reduce Mortality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4609" y="4132364"/>
            <a:ext cx="8001152" cy="87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 proactive approach significantly reduces the fatality rate associated with stroke events.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92238" y="5489972"/>
            <a:ext cx="723005" cy="723005"/>
          </a:xfrm>
          <a:custGeom>
            <a:avLst/>
            <a:gdLst/>
            <a:ahLst/>
            <a:cxnLst/>
            <a:rect r="r" b="b" t="t" l="l"/>
            <a:pathLst>
              <a:path h="723005" w="723005">
                <a:moveTo>
                  <a:pt x="0" y="0"/>
                </a:moveTo>
                <a:lnTo>
                  <a:pt x="723005" y="0"/>
                </a:lnTo>
                <a:lnTo>
                  <a:pt x="723005" y="723005"/>
                </a:lnTo>
                <a:lnTo>
                  <a:pt x="0" y="723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8421" r="0" b="-1842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2238" y="6495155"/>
            <a:ext cx="3012434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Prevent Disability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6930476"/>
            <a:ext cx="8001152" cy="87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Minimizing stroke incidence prevents long-term neurological damage and disability.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9294609" y="5489972"/>
            <a:ext cx="723005" cy="723005"/>
          </a:xfrm>
          <a:custGeom>
            <a:avLst/>
            <a:gdLst/>
            <a:ahLst/>
            <a:cxnLst/>
            <a:rect r="r" b="b" t="t" l="l"/>
            <a:pathLst>
              <a:path h="723005" w="723005">
                <a:moveTo>
                  <a:pt x="0" y="0"/>
                </a:moveTo>
                <a:lnTo>
                  <a:pt x="723005" y="0"/>
                </a:lnTo>
                <a:lnTo>
                  <a:pt x="723005" y="723005"/>
                </a:lnTo>
                <a:lnTo>
                  <a:pt x="0" y="723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0526" r="0" b="-10527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294609" y="6495155"/>
            <a:ext cx="3012434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Health Planning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4609" y="6930476"/>
            <a:ext cx="8001152" cy="87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Supports effective allocation of healthcare resources and targeted public health campaigns.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92238" y="8077200"/>
            <a:ext cx="16303523" cy="1409252"/>
            <a:chOff x="0" y="0"/>
            <a:chExt cx="21738031" cy="18790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737955" cy="1878965"/>
            </a:xfrm>
            <a:custGeom>
              <a:avLst/>
              <a:gdLst/>
              <a:ahLst/>
              <a:cxnLst/>
              <a:rect r="r" b="b" t="t" l="l"/>
              <a:pathLst>
                <a:path h="1878965" w="21737955">
                  <a:moveTo>
                    <a:pt x="0" y="289179"/>
                  </a:moveTo>
                  <a:cubicBezTo>
                    <a:pt x="0" y="129540"/>
                    <a:pt x="129540" y="0"/>
                    <a:pt x="289179" y="0"/>
                  </a:cubicBezTo>
                  <a:lnTo>
                    <a:pt x="21448776" y="0"/>
                  </a:lnTo>
                  <a:cubicBezTo>
                    <a:pt x="21608542" y="0"/>
                    <a:pt x="21737955" y="129540"/>
                    <a:pt x="21737955" y="289179"/>
                  </a:cubicBezTo>
                  <a:lnTo>
                    <a:pt x="21737955" y="1589786"/>
                  </a:lnTo>
                  <a:cubicBezTo>
                    <a:pt x="21737955" y="1749552"/>
                    <a:pt x="21608414" y="1878965"/>
                    <a:pt x="21448776" y="1878965"/>
                  </a:cubicBezTo>
                  <a:lnTo>
                    <a:pt x="289179" y="1878965"/>
                  </a:lnTo>
                  <a:cubicBezTo>
                    <a:pt x="129540" y="1878965"/>
                    <a:pt x="0" y="1749552"/>
                    <a:pt x="0" y="1589786"/>
                  </a:cubicBezTo>
                  <a:close/>
                </a:path>
              </a:pathLst>
            </a:custGeom>
            <a:solidFill>
              <a:srgbClr val="FFC4B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3192" y="8443617"/>
            <a:ext cx="301228" cy="240954"/>
            <a:chOff x="0" y="0"/>
            <a:chExt cx="401638" cy="321272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401701" cy="321310"/>
            </a:xfrm>
            <a:custGeom>
              <a:avLst/>
              <a:gdLst/>
              <a:ahLst/>
              <a:cxnLst/>
              <a:rect r="r" b="b" t="t" l="l"/>
              <a:pathLst>
                <a:path h="321310" w="401701">
                  <a:moveTo>
                    <a:pt x="0" y="0"/>
                  </a:moveTo>
                  <a:lnTo>
                    <a:pt x="401701" y="0"/>
                  </a:lnTo>
                  <a:lnTo>
                    <a:pt x="401701" y="321310"/>
                  </a:lnTo>
                  <a:lnTo>
                    <a:pt x="0" y="32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191" t="0" r="-1179" b="11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775374" y="8273501"/>
            <a:ext cx="15279443" cy="87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Real-world Relevance:</a:t>
            </a:r>
            <a:r>
              <a:rPr lang="en-US" sz="18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Stroke prediction systems enable early risk detection, preventive healthcare, efficient resource management, and improved patient outcomes globally.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915591"/>
            <a:ext cx="3012434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Project Rationale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1388421"/>
            <a:ext cx="9445523" cy="152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Addressing the Detection Challenge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3506543"/>
            <a:ext cx="4013444" cy="46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The 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4104084"/>
            <a:ext cx="4930378" cy="164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Early and accurate detection of stroke risk is challenging due to the intricate interplay of multiple health and lifestyle factors.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5730183"/>
            <a:ext cx="4930378" cy="164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Manual, traditional assessment methods are often time-consuming, prone to human error, and struggle to accurately quantify complex risks.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7488879"/>
            <a:ext cx="4930378" cy="164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There is a critical need for a robust, objective, and automated predictive system to analyze patient data, identify high-risk individuals, and enable timely intervention.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05727" y="3531841"/>
            <a:ext cx="3955704" cy="4268838"/>
            <a:chOff x="0" y="0"/>
            <a:chExt cx="5274272" cy="56917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5236210" cy="5653659"/>
            </a:xfrm>
            <a:custGeom>
              <a:avLst/>
              <a:gdLst/>
              <a:ahLst/>
              <a:cxnLst/>
              <a:rect r="r" b="b" t="t" l="l"/>
              <a:pathLst>
                <a:path h="5653659" w="5236210">
                  <a:moveTo>
                    <a:pt x="0" y="183007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5053330" y="0"/>
                  </a:lnTo>
                  <a:cubicBezTo>
                    <a:pt x="5154295" y="0"/>
                    <a:pt x="5236210" y="81915"/>
                    <a:pt x="5236210" y="183007"/>
                  </a:cubicBezTo>
                  <a:lnTo>
                    <a:pt x="5236210" y="5470652"/>
                  </a:lnTo>
                  <a:cubicBezTo>
                    <a:pt x="5236210" y="5571744"/>
                    <a:pt x="5154295" y="5653659"/>
                    <a:pt x="5053330" y="5653659"/>
                  </a:cubicBezTo>
                  <a:lnTo>
                    <a:pt x="182880" y="5653659"/>
                  </a:lnTo>
                  <a:cubicBezTo>
                    <a:pt x="81915" y="5653659"/>
                    <a:pt x="0" y="5571744"/>
                    <a:pt x="0" y="54706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274310" cy="5691759"/>
            </a:xfrm>
            <a:custGeom>
              <a:avLst/>
              <a:gdLst/>
              <a:ahLst/>
              <a:cxnLst/>
              <a:rect r="r" b="b" t="t" l="l"/>
              <a:pathLst>
                <a:path h="5691759" w="5274310">
                  <a:moveTo>
                    <a:pt x="0" y="202057"/>
                  </a:moveTo>
                  <a:cubicBezTo>
                    <a:pt x="0" y="90424"/>
                    <a:pt x="90424" y="0"/>
                    <a:pt x="201930" y="0"/>
                  </a:cubicBezTo>
                  <a:lnTo>
                    <a:pt x="5072380" y="0"/>
                  </a:lnTo>
                  <a:lnTo>
                    <a:pt x="5072380" y="19050"/>
                  </a:lnTo>
                  <a:lnTo>
                    <a:pt x="5072380" y="0"/>
                  </a:lnTo>
                  <a:cubicBezTo>
                    <a:pt x="5183886" y="0"/>
                    <a:pt x="5274310" y="90424"/>
                    <a:pt x="5274310" y="202057"/>
                  </a:cubicBezTo>
                  <a:lnTo>
                    <a:pt x="5255260" y="202057"/>
                  </a:lnTo>
                  <a:lnTo>
                    <a:pt x="5274310" y="202057"/>
                  </a:lnTo>
                  <a:lnTo>
                    <a:pt x="5274310" y="5489702"/>
                  </a:lnTo>
                  <a:lnTo>
                    <a:pt x="5255260" y="5489702"/>
                  </a:lnTo>
                  <a:lnTo>
                    <a:pt x="5274310" y="5489702"/>
                  </a:lnTo>
                  <a:cubicBezTo>
                    <a:pt x="5274310" y="5601335"/>
                    <a:pt x="5183886" y="5691759"/>
                    <a:pt x="5072380" y="5691759"/>
                  </a:cubicBezTo>
                  <a:lnTo>
                    <a:pt x="5072380" y="5672709"/>
                  </a:lnTo>
                  <a:lnTo>
                    <a:pt x="5072380" y="5691759"/>
                  </a:lnTo>
                  <a:lnTo>
                    <a:pt x="201930" y="5691759"/>
                  </a:lnTo>
                  <a:lnTo>
                    <a:pt x="201930" y="5672709"/>
                  </a:lnTo>
                  <a:lnTo>
                    <a:pt x="201930" y="5691759"/>
                  </a:lnTo>
                  <a:cubicBezTo>
                    <a:pt x="90424" y="5691759"/>
                    <a:pt x="0" y="5601335"/>
                    <a:pt x="0" y="5489702"/>
                  </a:cubicBezTo>
                  <a:lnTo>
                    <a:pt x="0" y="202057"/>
                  </a:lnTo>
                  <a:lnTo>
                    <a:pt x="19050" y="202057"/>
                  </a:lnTo>
                  <a:lnTo>
                    <a:pt x="0" y="202057"/>
                  </a:lnTo>
                  <a:moveTo>
                    <a:pt x="38100" y="202057"/>
                  </a:moveTo>
                  <a:lnTo>
                    <a:pt x="38100" y="5489702"/>
                  </a:lnTo>
                  <a:lnTo>
                    <a:pt x="19050" y="5489702"/>
                  </a:lnTo>
                  <a:lnTo>
                    <a:pt x="38100" y="5489702"/>
                  </a:lnTo>
                  <a:cubicBezTo>
                    <a:pt x="38100" y="5580253"/>
                    <a:pt x="111506" y="5653659"/>
                    <a:pt x="201930" y="5653659"/>
                  </a:cubicBezTo>
                  <a:lnTo>
                    <a:pt x="5072380" y="5653659"/>
                  </a:lnTo>
                  <a:cubicBezTo>
                    <a:pt x="5162804" y="5653659"/>
                    <a:pt x="5236210" y="5580253"/>
                    <a:pt x="5236210" y="5489702"/>
                  </a:cubicBezTo>
                  <a:lnTo>
                    <a:pt x="5236210" y="202057"/>
                  </a:lnTo>
                  <a:cubicBezTo>
                    <a:pt x="5236210" y="111506"/>
                    <a:pt x="5162804" y="38100"/>
                    <a:pt x="5072380" y="38100"/>
                  </a:cubicBezTo>
                  <a:lnTo>
                    <a:pt x="201930" y="38100"/>
                  </a:lnTo>
                  <a:lnTo>
                    <a:pt x="201930" y="19050"/>
                  </a:lnTo>
                  <a:lnTo>
                    <a:pt x="201930" y="38100"/>
                  </a:lnTo>
                  <a:cubicBezTo>
                    <a:pt x="111506" y="38100"/>
                    <a:pt x="38100" y="111506"/>
                    <a:pt x="38100" y="202057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491440" y="3546129"/>
            <a:ext cx="114300" cy="4240263"/>
            <a:chOff x="0" y="0"/>
            <a:chExt cx="152400" cy="56536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2400" cy="5653659"/>
            </a:xfrm>
            <a:custGeom>
              <a:avLst/>
              <a:gdLst/>
              <a:ahLst/>
              <a:cxnLst/>
              <a:rect r="r" b="b" t="t" l="l"/>
              <a:pathLst>
                <a:path h="5653659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5577459"/>
                  </a:lnTo>
                  <a:cubicBezTo>
                    <a:pt x="152400" y="5619496"/>
                    <a:pt x="118237" y="5653659"/>
                    <a:pt x="76200" y="5653659"/>
                  </a:cubicBezTo>
                  <a:cubicBezTo>
                    <a:pt x="34163" y="5653659"/>
                    <a:pt x="0" y="5619496"/>
                    <a:pt x="0" y="5577459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875259" y="3796608"/>
            <a:ext cx="3012434" cy="3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Project Objective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75259" y="4328370"/>
            <a:ext cx="3302346" cy="318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To analyze extensive patient health data and develop a high-accuracy machine learning model that predicts the likelihood of stroke, facilitating early intervention and preventive care pathways.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571" r="-1" b="-3157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8" y="909638"/>
            <a:ext cx="7415365" cy="81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Project Goals and Scope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8" y="2032549"/>
            <a:ext cx="9445523" cy="89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Our primary goals focus on leveraging data science to create a practical, high-impact clinical tool.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45476" y="3207696"/>
            <a:ext cx="1030186" cy="1888036"/>
            <a:chOff x="0" y="0"/>
            <a:chExt cx="1373581" cy="25173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360932" cy="2504821"/>
            </a:xfrm>
            <a:custGeom>
              <a:avLst/>
              <a:gdLst/>
              <a:ahLst/>
              <a:cxnLst/>
              <a:rect r="r" b="b" t="t" l="l"/>
              <a:pathLst>
                <a:path h="2504821" w="1360932">
                  <a:moveTo>
                    <a:pt x="0" y="683387"/>
                  </a:moveTo>
                  <a:cubicBezTo>
                    <a:pt x="0" y="305943"/>
                    <a:pt x="304673" y="0"/>
                    <a:pt x="680466" y="0"/>
                  </a:cubicBezTo>
                  <a:cubicBezTo>
                    <a:pt x="1056259" y="0"/>
                    <a:pt x="1360932" y="305943"/>
                    <a:pt x="1360932" y="683387"/>
                  </a:cubicBezTo>
                  <a:lnTo>
                    <a:pt x="1360932" y="1821434"/>
                  </a:lnTo>
                  <a:cubicBezTo>
                    <a:pt x="1360932" y="2198878"/>
                    <a:pt x="1056259" y="2504821"/>
                    <a:pt x="680466" y="2504821"/>
                  </a:cubicBezTo>
                  <a:cubicBezTo>
                    <a:pt x="304673" y="2504821"/>
                    <a:pt x="0" y="2198751"/>
                    <a:pt x="0" y="18213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3632" cy="2517521"/>
            </a:xfrm>
            <a:custGeom>
              <a:avLst/>
              <a:gdLst/>
              <a:ahLst/>
              <a:cxnLst/>
              <a:rect r="r" b="b" t="t" l="l"/>
              <a:pathLst>
                <a:path h="2517521" w="1373632">
                  <a:moveTo>
                    <a:pt x="0" y="689737"/>
                  </a:moveTo>
                  <a:cubicBezTo>
                    <a:pt x="0" y="308864"/>
                    <a:pt x="307467" y="0"/>
                    <a:pt x="686816" y="0"/>
                  </a:cubicBezTo>
                  <a:cubicBezTo>
                    <a:pt x="688721" y="0"/>
                    <a:pt x="690626" y="889"/>
                    <a:pt x="691769" y="2413"/>
                  </a:cubicBezTo>
                  <a:lnTo>
                    <a:pt x="686816" y="6350"/>
                  </a:lnTo>
                  <a:lnTo>
                    <a:pt x="686816" y="0"/>
                  </a:lnTo>
                  <a:lnTo>
                    <a:pt x="686816" y="6350"/>
                  </a:lnTo>
                  <a:lnTo>
                    <a:pt x="686816" y="0"/>
                  </a:lnTo>
                  <a:cubicBezTo>
                    <a:pt x="1066165" y="0"/>
                    <a:pt x="1373632" y="308864"/>
                    <a:pt x="1373632" y="689737"/>
                  </a:cubicBezTo>
                  <a:lnTo>
                    <a:pt x="1373632" y="1827784"/>
                  </a:lnTo>
                  <a:lnTo>
                    <a:pt x="1367282" y="1827784"/>
                  </a:lnTo>
                  <a:lnTo>
                    <a:pt x="1373632" y="1827784"/>
                  </a:lnTo>
                  <a:cubicBezTo>
                    <a:pt x="1373632" y="2208657"/>
                    <a:pt x="1066165" y="2517521"/>
                    <a:pt x="686816" y="2517521"/>
                  </a:cubicBezTo>
                  <a:lnTo>
                    <a:pt x="686816" y="2511171"/>
                  </a:lnTo>
                  <a:lnTo>
                    <a:pt x="686816" y="2517521"/>
                  </a:lnTo>
                  <a:cubicBezTo>
                    <a:pt x="307467" y="2517394"/>
                    <a:pt x="0" y="2208530"/>
                    <a:pt x="0" y="1827657"/>
                  </a:cubicBezTo>
                  <a:lnTo>
                    <a:pt x="0" y="689737"/>
                  </a:lnTo>
                  <a:lnTo>
                    <a:pt x="6350" y="689737"/>
                  </a:lnTo>
                  <a:lnTo>
                    <a:pt x="0" y="689737"/>
                  </a:lnTo>
                  <a:moveTo>
                    <a:pt x="12700" y="689737"/>
                  </a:moveTo>
                  <a:lnTo>
                    <a:pt x="12700" y="1827784"/>
                  </a:lnTo>
                  <a:lnTo>
                    <a:pt x="6350" y="1827784"/>
                  </a:lnTo>
                  <a:lnTo>
                    <a:pt x="12700" y="1827784"/>
                  </a:lnTo>
                  <a:cubicBezTo>
                    <a:pt x="12700" y="2201672"/>
                    <a:pt x="314579" y="2504821"/>
                    <a:pt x="686816" y="2504821"/>
                  </a:cubicBezTo>
                  <a:cubicBezTo>
                    <a:pt x="1059053" y="2504821"/>
                    <a:pt x="1360932" y="2201799"/>
                    <a:pt x="1360932" y="1827784"/>
                  </a:cubicBezTo>
                  <a:lnTo>
                    <a:pt x="1360932" y="689737"/>
                  </a:lnTo>
                  <a:lnTo>
                    <a:pt x="1367282" y="689737"/>
                  </a:lnTo>
                  <a:lnTo>
                    <a:pt x="1360932" y="689737"/>
                  </a:lnTo>
                  <a:cubicBezTo>
                    <a:pt x="1360932" y="315722"/>
                    <a:pt x="1059053" y="12700"/>
                    <a:pt x="686816" y="12700"/>
                  </a:cubicBezTo>
                  <a:cubicBezTo>
                    <a:pt x="684911" y="12700"/>
                    <a:pt x="683006" y="11811"/>
                    <a:pt x="681863" y="10287"/>
                  </a:cubicBezTo>
                  <a:lnTo>
                    <a:pt x="686816" y="6350"/>
                  </a:lnTo>
                  <a:lnTo>
                    <a:pt x="686816" y="12700"/>
                  </a:lnTo>
                  <a:cubicBezTo>
                    <a:pt x="314579" y="12700"/>
                    <a:pt x="12700" y="315722"/>
                    <a:pt x="12700" y="689737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69173" y="3969696"/>
            <a:ext cx="382638" cy="42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25988" y="3458023"/>
            <a:ext cx="3710883" cy="4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Identify Key Risk Factors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25988" y="3942902"/>
            <a:ext cx="8169773" cy="89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Determine which clinical and demographic variables are the most significant predictors of stroke occurrence.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45476" y="5341296"/>
            <a:ext cx="1030186" cy="1888036"/>
            <a:chOff x="0" y="0"/>
            <a:chExt cx="1373581" cy="25173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360932" cy="2504821"/>
            </a:xfrm>
            <a:custGeom>
              <a:avLst/>
              <a:gdLst/>
              <a:ahLst/>
              <a:cxnLst/>
              <a:rect r="r" b="b" t="t" l="l"/>
              <a:pathLst>
                <a:path h="2504821" w="1360932">
                  <a:moveTo>
                    <a:pt x="0" y="683387"/>
                  </a:moveTo>
                  <a:cubicBezTo>
                    <a:pt x="0" y="305943"/>
                    <a:pt x="304673" y="0"/>
                    <a:pt x="680466" y="0"/>
                  </a:cubicBezTo>
                  <a:cubicBezTo>
                    <a:pt x="1056259" y="0"/>
                    <a:pt x="1360932" y="305943"/>
                    <a:pt x="1360932" y="683387"/>
                  </a:cubicBezTo>
                  <a:lnTo>
                    <a:pt x="1360932" y="1821434"/>
                  </a:lnTo>
                  <a:cubicBezTo>
                    <a:pt x="1360932" y="2198878"/>
                    <a:pt x="1056259" y="2504821"/>
                    <a:pt x="680466" y="2504821"/>
                  </a:cubicBezTo>
                  <a:cubicBezTo>
                    <a:pt x="304673" y="2504821"/>
                    <a:pt x="0" y="2198751"/>
                    <a:pt x="0" y="18213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73632" cy="2517521"/>
            </a:xfrm>
            <a:custGeom>
              <a:avLst/>
              <a:gdLst/>
              <a:ahLst/>
              <a:cxnLst/>
              <a:rect r="r" b="b" t="t" l="l"/>
              <a:pathLst>
                <a:path h="2517521" w="1373632">
                  <a:moveTo>
                    <a:pt x="0" y="689737"/>
                  </a:moveTo>
                  <a:cubicBezTo>
                    <a:pt x="0" y="308864"/>
                    <a:pt x="307467" y="0"/>
                    <a:pt x="686816" y="0"/>
                  </a:cubicBezTo>
                  <a:cubicBezTo>
                    <a:pt x="688721" y="0"/>
                    <a:pt x="690626" y="889"/>
                    <a:pt x="691769" y="2413"/>
                  </a:cubicBezTo>
                  <a:lnTo>
                    <a:pt x="686816" y="6350"/>
                  </a:lnTo>
                  <a:lnTo>
                    <a:pt x="686816" y="0"/>
                  </a:lnTo>
                  <a:lnTo>
                    <a:pt x="686816" y="6350"/>
                  </a:lnTo>
                  <a:lnTo>
                    <a:pt x="686816" y="0"/>
                  </a:lnTo>
                  <a:cubicBezTo>
                    <a:pt x="1066165" y="0"/>
                    <a:pt x="1373632" y="308864"/>
                    <a:pt x="1373632" y="689737"/>
                  </a:cubicBezTo>
                  <a:lnTo>
                    <a:pt x="1373632" y="1827784"/>
                  </a:lnTo>
                  <a:lnTo>
                    <a:pt x="1367282" y="1827784"/>
                  </a:lnTo>
                  <a:lnTo>
                    <a:pt x="1373632" y="1827784"/>
                  </a:lnTo>
                  <a:cubicBezTo>
                    <a:pt x="1373632" y="2208657"/>
                    <a:pt x="1066165" y="2517521"/>
                    <a:pt x="686816" y="2517521"/>
                  </a:cubicBezTo>
                  <a:lnTo>
                    <a:pt x="686816" y="2511171"/>
                  </a:lnTo>
                  <a:lnTo>
                    <a:pt x="686816" y="2517521"/>
                  </a:lnTo>
                  <a:cubicBezTo>
                    <a:pt x="307467" y="2517394"/>
                    <a:pt x="0" y="2208530"/>
                    <a:pt x="0" y="1827657"/>
                  </a:cubicBezTo>
                  <a:lnTo>
                    <a:pt x="0" y="689737"/>
                  </a:lnTo>
                  <a:lnTo>
                    <a:pt x="6350" y="689737"/>
                  </a:lnTo>
                  <a:lnTo>
                    <a:pt x="0" y="689737"/>
                  </a:lnTo>
                  <a:moveTo>
                    <a:pt x="12700" y="689737"/>
                  </a:moveTo>
                  <a:lnTo>
                    <a:pt x="12700" y="1827784"/>
                  </a:lnTo>
                  <a:lnTo>
                    <a:pt x="6350" y="1827784"/>
                  </a:lnTo>
                  <a:lnTo>
                    <a:pt x="12700" y="1827784"/>
                  </a:lnTo>
                  <a:cubicBezTo>
                    <a:pt x="12700" y="2201672"/>
                    <a:pt x="314579" y="2504821"/>
                    <a:pt x="686816" y="2504821"/>
                  </a:cubicBezTo>
                  <a:cubicBezTo>
                    <a:pt x="1059053" y="2504821"/>
                    <a:pt x="1360932" y="2201799"/>
                    <a:pt x="1360932" y="1827784"/>
                  </a:cubicBezTo>
                  <a:lnTo>
                    <a:pt x="1360932" y="689737"/>
                  </a:lnTo>
                  <a:lnTo>
                    <a:pt x="1367282" y="689737"/>
                  </a:lnTo>
                  <a:lnTo>
                    <a:pt x="1360932" y="689737"/>
                  </a:lnTo>
                  <a:cubicBezTo>
                    <a:pt x="1360932" y="315722"/>
                    <a:pt x="1059053" y="12700"/>
                    <a:pt x="686816" y="12700"/>
                  </a:cubicBezTo>
                  <a:cubicBezTo>
                    <a:pt x="684911" y="12700"/>
                    <a:pt x="683006" y="11811"/>
                    <a:pt x="681863" y="10287"/>
                  </a:cubicBezTo>
                  <a:lnTo>
                    <a:pt x="686816" y="6350"/>
                  </a:lnTo>
                  <a:lnTo>
                    <a:pt x="686816" y="12700"/>
                  </a:lnTo>
                  <a:cubicBezTo>
                    <a:pt x="314579" y="12700"/>
                    <a:pt x="12700" y="315722"/>
                    <a:pt x="12700" y="689737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169173" y="6103296"/>
            <a:ext cx="382638" cy="42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25988" y="5591623"/>
            <a:ext cx="3707606" cy="4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Develop Accurate 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25988" y="6076502"/>
            <a:ext cx="8169773" cy="89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Build and validate a robust machine learning model using advanced classification techniques.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845476" y="7474896"/>
            <a:ext cx="1030186" cy="1888036"/>
            <a:chOff x="0" y="0"/>
            <a:chExt cx="1373581" cy="251738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360932" cy="2504821"/>
            </a:xfrm>
            <a:custGeom>
              <a:avLst/>
              <a:gdLst/>
              <a:ahLst/>
              <a:cxnLst/>
              <a:rect r="r" b="b" t="t" l="l"/>
              <a:pathLst>
                <a:path h="2504821" w="1360932">
                  <a:moveTo>
                    <a:pt x="0" y="683387"/>
                  </a:moveTo>
                  <a:cubicBezTo>
                    <a:pt x="0" y="305943"/>
                    <a:pt x="304673" y="0"/>
                    <a:pt x="680466" y="0"/>
                  </a:cubicBezTo>
                  <a:cubicBezTo>
                    <a:pt x="1056259" y="0"/>
                    <a:pt x="1360932" y="305943"/>
                    <a:pt x="1360932" y="683387"/>
                  </a:cubicBezTo>
                  <a:lnTo>
                    <a:pt x="1360932" y="1821434"/>
                  </a:lnTo>
                  <a:cubicBezTo>
                    <a:pt x="1360932" y="2198878"/>
                    <a:pt x="1056259" y="2504821"/>
                    <a:pt x="680466" y="2504821"/>
                  </a:cubicBezTo>
                  <a:cubicBezTo>
                    <a:pt x="304673" y="2504821"/>
                    <a:pt x="0" y="2198751"/>
                    <a:pt x="0" y="18213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73632" cy="2517521"/>
            </a:xfrm>
            <a:custGeom>
              <a:avLst/>
              <a:gdLst/>
              <a:ahLst/>
              <a:cxnLst/>
              <a:rect r="r" b="b" t="t" l="l"/>
              <a:pathLst>
                <a:path h="2517521" w="1373632">
                  <a:moveTo>
                    <a:pt x="0" y="689737"/>
                  </a:moveTo>
                  <a:cubicBezTo>
                    <a:pt x="0" y="308864"/>
                    <a:pt x="307467" y="0"/>
                    <a:pt x="686816" y="0"/>
                  </a:cubicBezTo>
                  <a:cubicBezTo>
                    <a:pt x="688721" y="0"/>
                    <a:pt x="690626" y="889"/>
                    <a:pt x="691769" y="2413"/>
                  </a:cubicBezTo>
                  <a:lnTo>
                    <a:pt x="686816" y="6350"/>
                  </a:lnTo>
                  <a:lnTo>
                    <a:pt x="686816" y="0"/>
                  </a:lnTo>
                  <a:lnTo>
                    <a:pt x="686816" y="6350"/>
                  </a:lnTo>
                  <a:lnTo>
                    <a:pt x="686816" y="0"/>
                  </a:lnTo>
                  <a:cubicBezTo>
                    <a:pt x="1066165" y="0"/>
                    <a:pt x="1373632" y="308864"/>
                    <a:pt x="1373632" y="689737"/>
                  </a:cubicBezTo>
                  <a:lnTo>
                    <a:pt x="1373632" y="1827784"/>
                  </a:lnTo>
                  <a:lnTo>
                    <a:pt x="1367282" y="1827784"/>
                  </a:lnTo>
                  <a:lnTo>
                    <a:pt x="1373632" y="1827784"/>
                  </a:lnTo>
                  <a:cubicBezTo>
                    <a:pt x="1373632" y="2208657"/>
                    <a:pt x="1066165" y="2517521"/>
                    <a:pt x="686816" y="2517521"/>
                  </a:cubicBezTo>
                  <a:lnTo>
                    <a:pt x="686816" y="2511171"/>
                  </a:lnTo>
                  <a:lnTo>
                    <a:pt x="686816" y="2517521"/>
                  </a:lnTo>
                  <a:cubicBezTo>
                    <a:pt x="307467" y="2517394"/>
                    <a:pt x="0" y="2208530"/>
                    <a:pt x="0" y="1827657"/>
                  </a:cubicBezTo>
                  <a:lnTo>
                    <a:pt x="0" y="689737"/>
                  </a:lnTo>
                  <a:lnTo>
                    <a:pt x="6350" y="689737"/>
                  </a:lnTo>
                  <a:lnTo>
                    <a:pt x="0" y="689737"/>
                  </a:lnTo>
                  <a:moveTo>
                    <a:pt x="12700" y="689737"/>
                  </a:moveTo>
                  <a:lnTo>
                    <a:pt x="12700" y="1827784"/>
                  </a:lnTo>
                  <a:lnTo>
                    <a:pt x="6350" y="1827784"/>
                  </a:lnTo>
                  <a:lnTo>
                    <a:pt x="12700" y="1827784"/>
                  </a:lnTo>
                  <a:cubicBezTo>
                    <a:pt x="12700" y="2201672"/>
                    <a:pt x="314579" y="2504821"/>
                    <a:pt x="686816" y="2504821"/>
                  </a:cubicBezTo>
                  <a:cubicBezTo>
                    <a:pt x="1059053" y="2504821"/>
                    <a:pt x="1360932" y="2201799"/>
                    <a:pt x="1360932" y="1827784"/>
                  </a:cubicBezTo>
                  <a:lnTo>
                    <a:pt x="1360932" y="689737"/>
                  </a:lnTo>
                  <a:lnTo>
                    <a:pt x="1367282" y="689737"/>
                  </a:lnTo>
                  <a:lnTo>
                    <a:pt x="1360932" y="689737"/>
                  </a:lnTo>
                  <a:cubicBezTo>
                    <a:pt x="1360932" y="315722"/>
                    <a:pt x="1059053" y="12700"/>
                    <a:pt x="686816" y="12700"/>
                  </a:cubicBezTo>
                  <a:cubicBezTo>
                    <a:pt x="684911" y="12700"/>
                    <a:pt x="683006" y="11811"/>
                    <a:pt x="681863" y="10287"/>
                  </a:cubicBezTo>
                  <a:lnTo>
                    <a:pt x="686816" y="6350"/>
                  </a:lnTo>
                  <a:lnTo>
                    <a:pt x="686816" y="12700"/>
                  </a:lnTo>
                  <a:cubicBezTo>
                    <a:pt x="314579" y="12700"/>
                    <a:pt x="12700" y="315722"/>
                    <a:pt x="12700" y="689737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169173" y="8236896"/>
            <a:ext cx="382638" cy="42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25988" y="7725223"/>
            <a:ext cx="4093216" cy="4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Provide Actionable Insights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25988" y="8210102"/>
            <a:ext cx="8169773" cy="89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Generate clear data visualizations and predictive dashboards for easy integration into clinical decision-making processes.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571" r="-1" b="-315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98129" y="381895"/>
            <a:ext cx="1156392" cy="15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"/>
              </a:lnSpc>
            </a:pPr>
            <a:r>
              <a:rPr lang="en-US" sz="87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Data Source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8129" y="563318"/>
            <a:ext cx="3934120" cy="29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Dataset Overview: Stroke Prediction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8129" y="962473"/>
            <a:ext cx="17291742" cy="18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5"/>
              </a:lnSpc>
            </a:pPr>
            <a:r>
              <a:rPr lang="en-US" sz="6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model training was based on a comprehensive dataset capturing various patient attributes relevant to stroke risk.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93366" y="1351959"/>
            <a:ext cx="8542582" cy="968273"/>
            <a:chOff x="0" y="0"/>
            <a:chExt cx="11390109" cy="129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1377422" cy="1278255"/>
            </a:xfrm>
            <a:custGeom>
              <a:avLst/>
              <a:gdLst/>
              <a:ahLst/>
              <a:cxnLst/>
              <a:rect r="r" b="b" t="t" l="l"/>
              <a:pathLst>
                <a:path h="1278255" w="11377422">
                  <a:moveTo>
                    <a:pt x="0" y="110998"/>
                  </a:moveTo>
                  <a:cubicBezTo>
                    <a:pt x="0" y="49657"/>
                    <a:pt x="50165" y="0"/>
                    <a:pt x="112014" y="0"/>
                  </a:cubicBezTo>
                  <a:lnTo>
                    <a:pt x="11265408" y="0"/>
                  </a:lnTo>
                  <a:cubicBezTo>
                    <a:pt x="11327257" y="0"/>
                    <a:pt x="11377422" y="49657"/>
                    <a:pt x="11377422" y="110998"/>
                  </a:cubicBezTo>
                  <a:lnTo>
                    <a:pt x="11377422" y="1167257"/>
                  </a:lnTo>
                  <a:cubicBezTo>
                    <a:pt x="11377422" y="1228598"/>
                    <a:pt x="11327257" y="1278255"/>
                    <a:pt x="11265408" y="1278255"/>
                  </a:cubicBezTo>
                  <a:lnTo>
                    <a:pt x="112014" y="1278255"/>
                  </a:lnTo>
                  <a:cubicBezTo>
                    <a:pt x="50165" y="1278382"/>
                    <a:pt x="0" y="1228598"/>
                    <a:pt x="0" y="11672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90122" cy="1290955"/>
            </a:xfrm>
            <a:custGeom>
              <a:avLst/>
              <a:gdLst/>
              <a:ahLst/>
              <a:cxnLst/>
              <a:rect r="r" b="b" t="t" l="l"/>
              <a:pathLst>
                <a:path h="1290955" w="11390122">
                  <a:moveTo>
                    <a:pt x="0" y="117348"/>
                  </a:moveTo>
                  <a:cubicBezTo>
                    <a:pt x="0" y="52451"/>
                    <a:pt x="53086" y="0"/>
                    <a:pt x="118364" y="0"/>
                  </a:cubicBezTo>
                  <a:lnTo>
                    <a:pt x="11271758" y="0"/>
                  </a:lnTo>
                  <a:lnTo>
                    <a:pt x="11271758" y="6350"/>
                  </a:lnTo>
                  <a:lnTo>
                    <a:pt x="11271758" y="0"/>
                  </a:lnTo>
                  <a:cubicBezTo>
                    <a:pt x="11337036" y="0"/>
                    <a:pt x="11390122" y="52451"/>
                    <a:pt x="11390122" y="117348"/>
                  </a:cubicBezTo>
                  <a:lnTo>
                    <a:pt x="11383772" y="117348"/>
                  </a:lnTo>
                  <a:lnTo>
                    <a:pt x="11390122" y="117348"/>
                  </a:lnTo>
                  <a:lnTo>
                    <a:pt x="11390122" y="1173607"/>
                  </a:lnTo>
                  <a:lnTo>
                    <a:pt x="11383772" y="1173607"/>
                  </a:lnTo>
                  <a:lnTo>
                    <a:pt x="11390122" y="1173607"/>
                  </a:lnTo>
                  <a:cubicBezTo>
                    <a:pt x="11390122" y="1238504"/>
                    <a:pt x="11337036" y="1290955"/>
                    <a:pt x="11271758" y="1290955"/>
                  </a:cubicBezTo>
                  <a:lnTo>
                    <a:pt x="11271758" y="1284605"/>
                  </a:lnTo>
                  <a:lnTo>
                    <a:pt x="11271758" y="1290955"/>
                  </a:lnTo>
                  <a:lnTo>
                    <a:pt x="118364" y="1290955"/>
                  </a:lnTo>
                  <a:lnTo>
                    <a:pt x="118364" y="1284605"/>
                  </a:lnTo>
                  <a:lnTo>
                    <a:pt x="118364" y="1290955"/>
                  </a:lnTo>
                  <a:cubicBezTo>
                    <a:pt x="53086" y="1291082"/>
                    <a:pt x="0" y="1238504"/>
                    <a:pt x="0" y="1173607"/>
                  </a:cubicBezTo>
                  <a:lnTo>
                    <a:pt x="0" y="117348"/>
                  </a:lnTo>
                  <a:lnTo>
                    <a:pt x="6350" y="117348"/>
                  </a:lnTo>
                  <a:lnTo>
                    <a:pt x="0" y="117348"/>
                  </a:lnTo>
                  <a:moveTo>
                    <a:pt x="12700" y="117348"/>
                  </a:moveTo>
                  <a:lnTo>
                    <a:pt x="12700" y="1173607"/>
                  </a:lnTo>
                  <a:lnTo>
                    <a:pt x="6350" y="1173607"/>
                  </a:lnTo>
                  <a:lnTo>
                    <a:pt x="12700" y="1173607"/>
                  </a:lnTo>
                  <a:cubicBezTo>
                    <a:pt x="12700" y="1231392"/>
                    <a:pt x="59944" y="1278255"/>
                    <a:pt x="118364" y="1278255"/>
                  </a:cubicBezTo>
                  <a:lnTo>
                    <a:pt x="11271758" y="1278255"/>
                  </a:lnTo>
                  <a:cubicBezTo>
                    <a:pt x="11330177" y="1278255"/>
                    <a:pt x="11377422" y="1231392"/>
                    <a:pt x="11377422" y="1173607"/>
                  </a:cubicBezTo>
                  <a:lnTo>
                    <a:pt x="11377422" y="117348"/>
                  </a:lnTo>
                  <a:cubicBezTo>
                    <a:pt x="11377422" y="59563"/>
                    <a:pt x="11330177" y="12700"/>
                    <a:pt x="11271758" y="12700"/>
                  </a:cubicBezTo>
                  <a:lnTo>
                    <a:pt x="118364" y="12700"/>
                  </a:lnTo>
                  <a:lnTo>
                    <a:pt x="118364" y="6350"/>
                  </a:lnTo>
                  <a:lnTo>
                    <a:pt x="118364" y="12700"/>
                  </a:lnTo>
                  <a:cubicBezTo>
                    <a:pt x="59944" y="12700"/>
                    <a:pt x="12700" y="59563"/>
                    <a:pt x="12700" y="11734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00075" y="1458668"/>
            <a:ext cx="277416" cy="277416"/>
            <a:chOff x="0" y="0"/>
            <a:chExt cx="369888" cy="3698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9951" cy="369951"/>
            </a:xfrm>
            <a:custGeom>
              <a:avLst/>
              <a:gdLst/>
              <a:ahLst/>
              <a:cxnLst/>
              <a:rect r="r" b="b" t="t" l="l"/>
              <a:pathLst>
                <a:path h="369951" w="369951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cubicBezTo>
                    <a:pt x="287020" y="0"/>
                    <a:pt x="369951" y="82804"/>
                    <a:pt x="369951" y="184912"/>
                  </a:cubicBezTo>
                  <a:cubicBezTo>
                    <a:pt x="369951" y="287020"/>
                    <a:pt x="287147" y="369951"/>
                    <a:pt x="184912" y="369951"/>
                  </a:cubicBezTo>
                  <a:cubicBezTo>
                    <a:pt x="82677" y="369951"/>
                    <a:pt x="0" y="287147"/>
                    <a:pt x="0" y="184912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676275" y="1534868"/>
            <a:ext cx="124863" cy="124863"/>
          </a:xfrm>
          <a:custGeom>
            <a:avLst/>
            <a:gdLst/>
            <a:ahLst/>
            <a:cxnLst/>
            <a:rect r="r" b="b" t="t" l="l"/>
            <a:pathLst>
              <a:path h="124863" w="124863">
                <a:moveTo>
                  <a:pt x="0" y="0"/>
                </a:moveTo>
                <a:lnTo>
                  <a:pt x="124863" y="0"/>
                </a:lnTo>
                <a:lnTo>
                  <a:pt x="124863" y="124863"/>
                </a:lnTo>
                <a:lnTo>
                  <a:pt x="0" y="124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00075" y="1818980"/>
            <a:ext cx="1156392" cy="1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"/>
              </a:lnSpc>
            </a:pPr>
            <a:r>
              <a:rPr lang="en-US" sz="874" b="true">
                <a:solidFill>
                  <a:srgbClr val="55575A"/>
                </a:solidFill>
                <a:latin typeface="Inter Bold"/>
                <a:ea typeface="Inter Bold"/>
                <a:cs typeface="Inter Bold"/>
                <a:sym typeface="Inter Bold"/>
              </a:rPr>
              <a:t>Source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0075" y="2027339"/>
            <a:ext cx="8329165" cy="13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5"/>
              </a:lnSpc>
            </a:pPr>
            <a:r>
              <a:rPr lang="en-US" sz="687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Kaggle community dataset.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77491" y="3026273"/>
            <a:ext cx="8542582" cy="54769"/>
            <a:chOff x="0" y="0"/>
            <a:chExt cx="11390109" cy="730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359"/>
              <a:ext cx="11377422" cy="72302"/>
            </a:xfrm>
            <a:custGeom>
              <a:avLst/>
              <a:gdLst/>
              <a:ahLst/>
              <a:cxnLst/>
              <a:rect r="r" b="b" t="t" l="l"/>
              <a:pathLst>
                <a:path h="72302" w="11377422">
                  <a:moveTo>
                    <a:pt x="0" y="6279"/>
                  </a:moveTo>
                  <a:cubicBezTo>
                    <a:pt x="0" y="2809"/>
                    <a:pt x="50165" y="0"/>
                    <a:pt x="112014" y="0"/>
                  </a:cubicBezTo>
                  <a:lnTo>
                    <a:pt x="11265408" y="0"/>
                  </a:lnTo>
                  <a:cubicBezTo>
                    <a:pt x="11327257" y="0"/>
                    <a:pt x="11377422" y="2809"/>
                    <a:pt x="11377422" y="6279"/>
                  </a:cubicBezTo>
                  <a:lnTo>
                    <a:pt x="11377422" y="66024"/>
                  </a:lnTo>
                  <a:cubicBezTo>
                    <a:pt x="11377422" y="69494"/>
                    <a:pt x="11327257" y="72303"/>
                    <a:pt x="11265408" y="72303"/>
                  </a:cubicBezTo>
                  <a:lnTo>
                    <a:pt x="112014" y="72303"/>
                  </a:lnTo>
                  <a:cubicBezTo>
                    <a:pt x="50165" y="72310"/>
                    <a:pt x="0" y="69494"/>
                    <a:pt x="0" y="660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90122" cy="73021"/>
            </a:xfrm>
            <a:custGeom>
              <a:avLst/>
              <a:gdLst/>
              <a:ahLst/>
              <a:cxnLst/>
              <a:rect r="r" b="b" t="t" l="l"/>
              <a:pathLst>
                <a:path h="73021" w="11390122">
                  <a:moveTo>
                    <a:pt x="0" y="6638"/>
                  </a:moveTo>
                  <a:cubicBezTo>
                    <a:pt x="0" y="2967"/>
                    <a:pt x="53086" y="0"/>
                    <a:pt x="118364" y="0"/>
                  </a:cubicBezTo>
                  <a:lnTo>
                    <a:pt x="11271758" y="0"/>
                  </a:lnTo>
                  <a:lnTo>
                    <a:pt x="11271758" y="359"/>
                  </a:lnTo>
                  <a:lnTo>
                    <a:pt x="11271758" y="0"/>
                  </a:lnTo>
                  <a:cubicBezTo>
                    <a:pt x="11337036" y="0"/>
                    <a:pt x="11390122" y="2967"/>
                    <a:pt x="11390122" y="6638"/>
                  </a:cubicBezTo>
                  <a:lnTo>
                    <a:pt x="11383772" y="6638"/>
                  </a:lnTo>
                  <a:lnTo>
                    <a:pt x="11390122" y="6638"/>
                  </a:lnTo>
                  <a:lnTo>
                    <a:pt x="11390122" y="66383"/>
                  </a:lnTo>
                  <a:lnTo>
                    <a:pt x="11383772" y="66383"/>
                  </a:lnTo>
                  <a:lnTo>
                    <a:pt x="11390122" y="66383"/>
                  </a:lnTo>
                  <a:cubicBezTo>
                    <a:pt x="11390122" y="70054"/>
                    <a:pt x="11337036" y="73021"/>
                    <a:pt x="11271758" y="73021"/>
                  </a:cubicBezTo>
                  <a:lnTo>
                    <a:pt x="11271758" y="72662"/>
                  </a:lnTo>
                  <a:lnTo>
                    <a:pt x="11271758" y="73021"/>
                  </a:lnTo>
                  <a:lnTo>
                    <a:pt x="118364" y="73021"/>
                  </a:lnTo>
                  <a:lnTo>
                    <a:pt x="118364" y="72662"/>
                  </a:lnTo>
                  <a:lnTo>
                    <a:pt x="118364" y="73021"/>
                  </a:lnTo>
                  <a:cubicBezTo>
                    <a:pt x="53086" y="73076"/>
                    <a:pt x="0" y="70054"/>
                    <a:pt x="0" y="66383"/>
                  </a:cubicBezTo>
                  <a:lnTo>
                    <a:pt x="0" y="6638"/>
                  </a:lnTo>
                  <a:lnTo>
                    <a:pt x="6350" y="6638"/>
                  </a:lnTo>
                  <a:lnTo>
                    <a:pt x="0" y="6638"/>
                  </a:lnTo>
                  <a:moveTo>
                    <a:pt x="12700" y="6638"/>
                  </a:moveTo>
                  <a:lnTo>
                    <a:pt x="12700" y="66383"/>
                  </a:lnTo>
                  <a:lnTo>
                    <a:pt x="6350" y="66383"/>
                  </a:lnTo>
                  <a:lnTo>
                    <a:pt x="12700" y="66383"/>
                  </a:lnTo>
                  <a:cubicBezTo>
                    <a:pt x="12700" y="69652"/>
                    <a:pt x="59944" y="72302"/>
                    <a:pt x="118364" y="72302"/>
                  </a:cubicBezTo>
                  <a:lnTo>
                    <a:pt x="11271758" y="72302"/>
                  </a:lnTo>
                  <a:cubicBezTo>
                    <a:pt x="11330177" y="72302"/>
                    <a:pt x="11377422" y="69652"/>
                    <a:pt x="11377422" y="66383"/>
                  </a:cubicBezTo>
                  <a:lnTo>
                    <a:pt x="11377422" y="6638"/>
                  </a:lnTo>
                  <a:cubicBezTo>
                    <a:pt x="11377422" y="3369"/>
                    <a:pt x="11330177" y="718"/>
                    <a:pt x="11271758" y="718"/>
                  </a:cubicBezTo>
                  <a:lnTo>
                    <a:pt x="118364" y="718"/>
                  </a:lnTo>
                  <a:lnTo>
                    <a:pt x="118364" y="359"/>
                  </a:lnTo>
                  <a:lnTo>
                    <a:pt x="118364" y="718"/>
                  </a:lnTo>
                  <a:cubicBezTo>
                    <a:pt x="59944" y="718"/>
                    <a:pt x="12700" y="3369"/>
                    <a:pt x="12700" y="663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00075" y="2509838"/>
            <a:ext cx="277416" cy="277416"/>
            <a:chOff x="0" y="0"/>
            <a:chExt cx="369888" cy="3698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9951" cy="369951"/>
            </a:xfrm>
            <a:custGeom>
              <a:avLst/>
              <a:gdLst/>
              <a:ahLst/>
              <a:cxnLst/>
              <a:rect r="r" b="b" t="t" l="l"/>
              <a:pathLst>
                <a:path h="369951" w="369951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cubicBezTo>
                    <a:pt x="287020" y="0"/>
                    <a:pt x="369951" y="82804"/>
                    <a:pt x="369951" y="184912"/>
                  </a:cubicBezTo>
                  <a:cubicBezTo>
                    <a:pt x="369951" y="287020"/>
                    <a:pt x="287147" y="369951"/>
                    <a:pt x="184912" y="369951"/>
                  </a:cubicBezTo>
                  <a:cubicBezTo>
                    <a:pt x="82677" y="369951"/>
                    <a:pt x="0" y="287147"/>
                    <a:pt x="0" y="184912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676275" y="2586038"/>
            <a:ext cx="124863" cy="124863"/>
          </a:xfrm>
          <a:custGeom>
            <a:avLst/>
            <a:gdLst/>
            <a:ahLst/>
            <a:cxnLst/>
            <a:rect r="r" b="b" t="t" l="l"/>
            <a:pathLst>
              <a:path h="124863" w="124863">
                <a:moveTo>
                  <a:pt x="0" y="0"/>
                </a:moveTo>
                <a:lnTo>
                  <a:pt x="124863" y="0"/>
                </a:lnTo>
                <a:lnTo>
                  <a:pt x="124863" y="124863"/>
                </a:lnTo>
                <a:lnTo>
                  <a:pt x="0" y="124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570" r="0" b="-3577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00075" y="2870149"/>
            <a:ext cx="1156392" cy="1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"/>
              </a:lnSpc>
            </a:pPr>
            <a:r>
              <a:rPr lang="en-US" sz="874" b="true">
                <a:solidFill>
                  <a:srgbClr val="55575A"/>
                </a:solidFill>
                <a:latin typeface="Inter Bold"/>
                <a:ea typeface="Inter Bold"/>
                <a:cs typeface="Inter Bold"/>
                <a:sym typeface="Inter Bold"/>
              </a:rPr>
              <a:t>Total Records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0075" y="3078509"/>
            <a:ext cx="8329165" cy="13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5"/>
              </a:lnSpc>
            </a:pPr>
            <a:r>
              <a:rPr lang="en-US" sz="687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5,110 patient records for training and validation.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493366" y="3454298"/>
            <a:ext cx="8542582" cy="968273"/>
            <a:chOff x="0" y="0"/>
            <a:chExt cx="11390109" cy="12910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1377422" cy="1278255"/>
            </a:xfrm>
            <a:custGeom>
              <a:avLst/>
              <a:gdLst/>
              <a:ahLst/>
              <a:cxnLst/>
              <a:rect r="r" b="b" t="t" l="l"/>
              <a:pathLst>
                <a:path h="1278255" w="11377422">
                  <a:moveTo>
                    <a:pt x="0" y="110998"/>
                  </a:moveTo>
                  <a:cubicBezTo>
                    <a:pt x="0" y="49657"/>
                    <a:pt x="50165" y="0"/>
                    <a:pt x="112014" y="0"/>
                  </a:cubicBezTo>
                  <a:lnTo>
                    <a:pt x="11265408" y="0"/>
                  </a:lnTo>
                  <a:cubicBezTo>
                    <a:pt x="11327257" y="0"/>
                    <a:pt x="11377422" y="49657"/>
                    <a:pt x="11377422" y="110998"/>
                  </a:cubicBezTo>
                  <a:lnTo>
                    <a:pt x="11377422" y="1167257"/>
                  </a:lnTo>
                  <a:cubicBezTo>
                    <a:pt x="11377422" y="1228598"/>
                    <a:pt x="11327257" y="1278255"/>
                    <a:pt x="11265408" y="1278255"/>
                  </a:cubicBezTo>
                  <a:lnTo>
                    <a:pt x="112014" y="1278255"/>
                  </a:lnTo>
                  <a:cubicBezTo>
                    <a:pt x="50165" y="1278382"/>
                    <a:pt x="0" y="1228598"/>
                    <a:pt x="0" y="11672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390122" cy="1290955"/>
            </a:xfrm>
            <a:custGeom>
              <a:avLst/>
              <a:gdLst/>
              <a:ahLst/>
              <a:cxnLst/>
              <a:rect r="r" b="b" t="t" l="l"/>
              <a:pathLst>
                <a:path h="1290955" w="11390122">
                  <a:moveTo>
                    <a:pt x="0" y="117348"/>
                  </a:moveTo>
                  <a:cubicBezTo>
                    <a:pt x="0" y="52451"/>
                    <a:pt x="53086" y="0"/>
                    <a:pt x="118364" y="0"/>
                  </a:cubicBezTo>
                  <a:lnTo>
                    <a:pt x="11271758" y="0"/>
                  </a:lnTo>
                  <a:lnTo>
                    <a:pt x="11271758" y="6350"/>
                  </a:lnTo>
                  <a:lnTo>
                    <a:pt x="11271758" y="0"/>
                  </a:lnTo>
                  <a:cubicBezTo>
                    <a:pt x="11337036" y="0"/>
                    <a:pt x="11390122" y="52451"/>
                    <a:pt x="11390122" y="117348"/>
                  </a:cubicBezTo>
                  <a:lnTo>
                    <a:pt x="11383772" y="117348"/>
                  </a:lnTo>
                  <a:lnTo>
                    <a:pt x="11390122" y="117348"/>
                  </a:lnTo>
                  <a:lnTo>
                    <a:pt x="11390122" y="1173607"/>
                  </a:lnTo>
                  <a:lnTo>
                    <a:pt x="11383772" y="1173607"/>
                  </a:lnTo>
                  <a:lnTo>
                    <a:pt x="11390122" y="1173607"/>
                  </a:lnTo>
                  <a:cubicBezTo>
                    <a:pt x="11390122" y="1238504"/>
                    <a:pt x="11337036" y="1290955"/>
                    <a:pt x="11271758" y="1290955"/>
                  </a:cubicBezTo>
                  <a:lnTo>
                    <a:pt x="11271758" y="1284605"/>
                  </a:lnTo>
                  <a:lnTo>
                    <a:pt x="11271758" y="1290955"/>
                  </a:lnTo>
                  <a:lnTo>
                    <a:pt x="118364" y="1290955"/>
                  </a:lnTo>
                  <a:lnTo>
                    <a:pt x="118364" y="1284605"/>
                  </a:lnTo>
                  <a:lnTo>
                    <a:pt x="118364" y="1290955"/>
                  </a:lnTo>
                  <a:cubicBezTo>
                    <a:pt x="53086" y="1291082"/>
                    <a:pt x="0" y="1238504"/>
                    <a:pt x="0" y="1173607"/>
                  </a:cubicBezTo>
                  <a:lnTo>
                    <a:pt x="0" y="117348"/>
                  </a:lnTo>
                  <a:lnTo>
                    <a:pt x="6350" y="117348"/>
                  </a:lnTo>
                  <a:lnTo>
                    <a:pt x="0" y="117348"/>
                  </a:lnTo>
                  <a:moveTo>
                    <a:pt x="12700" y="117348"/>
                  </a:moveTo>
                  <a:lnTo>
                    <a:pt x="12700" y="1173607"/>
                  </a:lnTo>
                  <a:lnTo>
                    <a:pt x="6350" y="1173607"/>
                  </a:lnTo>
                  <a:lnTo>
                    <a:pt x="12700" y="1173607"/>
                  </a:lnTo>
                  <a:cubicBezTo>
                    <a:pt x="12700" y="1231392"/>
                    <a:pt x="59944" y="1278255"/>
                    <a:pt x="118364" y="1278255"/>
                  </a:cubicBezTo>
                  <a:lnTo>
                    <a:pt x="11271758" y="1278255"/>
                  </a:lnTo>
                  <a:cubicBezTo>
                    <a:pt x="11330177" y="1278255"/>
                    <a:pt x="11377422" y="1231392"/>
                    <a:pt x="11377422" y="1173607"/>
                  </a:cubicBezTo>
                  <a:lnTo>
                    <a:pt x="11377422" y="117348"/>
                  </a:lnTo>
                  <a:cubicBezTo>
                    <a:pt x="11377422" y="59563"/>
                    <a:pt x="11330177" y="12700"/>
                    <a:pt x="11271758" y="12700"/>
                  </a:cubicBezTo>
                  <a:lnTo>
                    <a:pt x="118364" y="12700"/>
                  </a:lnTo>
                  <a:lnTo>
                    <a:pt x="118364" y="6350"/>
                  </a:lnTo>
                  <a:lnTo>
                    <a:pt x="118364" y="12700"/>
                  </a:lnTo>
                  <a:cubicBezTo>
                    <a:pt x="59944" y="12700"/>
                    <a:pt x="12700" y="59563"/>
                    <a:pt x="12700" y="11734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00075" y="3561007"/>
            <a:ext cx="277416" cy="277416"/>
            <a:chOff x="0" y="0"/>
            <a:chExt cx="369888" cy="3698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69951" cy="369951"/>
            </a:xfrm>
            <a:custGeom>
              <a:avLst/>
              <a:gdLst/>
              <a:ahLst/>
              <a:cxnLst/>
              <a:rect r="r" b="b" t="t" l="l"/>
              <a:pathLst>
                <a:path h="369951" w="369951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cubicBezTo>
                    <a:pt x="287020" y="0"/>
                    <a:pt x="369951" y="82804"/>
                    <a:pt x="369951" y="184912"/>
                  </a:cubicBezTo>
                  <a:cubicBezTo>
                    <a:pt x="369951" y="287020"/>
                    <a:pt x="287147" y="369951"/>
                    <a:pt x="184912" y="369951"/>
                  </a:cubicBezTo>
                  <a:cubicBezTo>
                    <a:pt x="82677" y="369951"/>
                    <a:pt x="0" y="287147"/>
                    <a:pt x="0" y="184912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676275" y="3637207"/>
            <a:ext cx="124863" cy="124863"/>
          </a:xfrm>
          <a:custGeom>
            <a:avLst/>
            <a:gdLst/>
            <a:ahLst/>
            <a:cxnLst/>
            <a:rect r="r" b="b" t="t" l="l"/>
            <a:pathLst>
              <a:path h="124863" w="124863">
                <a:moveTo>
                  <a:pt x="0" y="0"/>
                </a:moveTo>
                <a:lnTo>
                  <a:pt x="124863" y="0"/>
                </a:lnTo>
                <a:lnTo>
                  <a:pt x="124863" y="124863"/>
                </a:lnTo>
                <a:lnTo>
                  <a:pt x="0" y="1248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140" t="0" r="-7147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600075" y="3921328"/>
            <a:ext cx="1156392" cy="15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"/>
              </a:lnSpc>
            </a:pPr>
            <a:r>
              <a:rPr lang="en-US" sz="875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Target Use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00075" y="4129678"/>
            <a:ext cx="8329165" cy="13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5"/>
              </a:lnSpc>
            </a:pPr>
            <a:r>
              <a:rPr lang="en-US" sz="687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Classification task to predict binary stroke occurrence.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498129" y="4521841"/>
            <a:ext cx="5546379" cy="5546379"/>
            <a:chOff x="0" y="0"/>
            <a:chExt cx="7395172" cy="7395172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7395210" cy="7395210"/>
            </a:xfrm>
            <a:custGeom>
              <a:avLst/>
              <a:gdLst/>
              <a:ahLst/>
              <a:cxnLst/>
              <a:rect r="r" b="b" t="t" l="l"/>
              <a:pathLst>
                <a:path h="7395210" w="7395210">
                  <a:moveTo>
                    <a:pt x="0" y="0"/>
                  </a:moveTo>
                  <a:lnTo>
                    <a:pt x="7395210" y="0"/>
                  </a:lnTo>
                  <a:lnTo>
                    <a:pt x="7395210" y="7395210"/>
                  </a:lnTo>
                  <a:lnTo>
                    <a:pt x="0" y="7395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0759678" y="1356722"/>
            <a:ext cx="5546379" cy="2434676"/>
            <a:chOff x="0" y="0"/>
            <a:chExt cx="7395172" cy="3246234"/>
          </a:xfrm>
        </p:grpSpPr>
        <p:sp>
          <p:nvSpPr>
            <p:cNvPr name="Freeform 38" id="38" descr="preencoded.png"/>
            <p:cNvSpPr/>
            <p:nvPr/>
          </p:nvSpPr>
          <p:spPr>
            <a:xfrm flipH="false" flipV="false" rot="0">
              <a:off x="0" y="0"/>
              <a:ext cx="7395210" cy="3246247"/>
            </a:xfrm>
            <a:custGeom>
              <a:avLst/>
              <a:gdLst/>
              <a:ahLst/>
              <a:cxnLst/>
              <a:rect r="r" b="b" t="t" l="l"/>
              <a:pathLst>
                <a:path h="3246247" w="7395210">
                  <a:moveTo>
                    <a:pt x="0" y="0"/>
                  </a:moveTo>
                  <a:lnTo>
                    <a:pt x="7395210" y="0"/>
                  </a:lnTo>
                  <a:lnTo>
                    <a:pt x="7395210" y="3246247"/>
                  </a:lnTo>
                  <a:lnTo>
                    <a:pt x="0" y="3246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02" r="0" b="-101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1700577" y="3091053"/>
            <a:ext cx="972217" cy="15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Data Acquisition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700577" y="3255454"/>
            <a:ext cx="972217" cy="85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Source: Kaggle community dataset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30261" y="3053658"/>
            <a:ext cx="972217" cy="15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Model Training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30261" y="3218059"/>
            <a:ext cx="972217" cy="64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Train classification models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073434" y="1612030"/>
            <a:ext cx="972217" cy="15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Data Preparation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073434" y="1776432"/>
            <a:ext cx="972217" cy="64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Cleaning and feature engineering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571" r="-1" b="-315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026319"/>
            <a:ext cx="7327849" cy="73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Key Features in the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121989"/>
            <a:ext cx="16303523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predictive model utilizes a range of categorical and numerical features to assess patient risk.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7476" y="2830411"/>
            <a:ext cx="16313048" cy="4606233"/>
            <a:chOff x="0" y="0"/>
            <a:chExt cx="21750731" cy="61416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50654" cy="6141593"/>
            </a:xfrm>
            <a:custGeom>
              <a:avLst/>
              <a:gdLst/>
              <a:ahLst/>
              <a:cxnLst/>
              <a:rect r="r" b="b" t="t" l="l"/>
              <a:pathLst>
                <a:path h="6141593" w="21750654">
                  <a:moveTo>
                    <a:pt x="0" y="278511"/>
                  </a:moveTo>
                  <a:cubicBezTo>
                    <a:pt x="0" y="124714"/>
                    <a:pt x="124841" y="0"/>
                    <a:pt x="278892" y="0"/>
                  </a:cubicBezTo>
                  <a:lnTo>
                    <a:pt x="21471762" y="0"/>
                  </a:lnTo>
                  <a:lnTo>
                    <a:pt x="21471762" y="6350"/>
                  </a:lnTo>
                  <a:lnTo>
                    <a:pt x="21471762" y="0"/>
                  </a:lnTo>
                  <a:cubicBezTo>
                    <a:pt x="21625813" y="0"/>
                    <a:pt x="21750654" y="124714"/>
                    <a:pt x="21750654" y="278511"/>
                  </a:cubicBezTo>
                  <a:lnTo>
                    <a:pt x="21744304" y="278511"/>
                  </a:lnTo>
                  <a:lnTo>
                    <a:pt x="21750654" y="278511"/>
                  </a:lnTo>
                  <a:lnTo>
                    <a:pt x="21750654" y="5863082"/>
                  </a:lnTo>
                  <a:lnTo>
                    <a:pt x="21744304" y="5863082"/>
                  </a:lnTo>
                  <a:lnTo>
                    <a:pt x="21750654" y="5863082"/>
                  </a:lnTo>
                  <a:cubicBezTo>
                    <a:pt x="21750654" y="6016879"/>
                    <a:pt x="21625813" y="6141593"/>
                    <a:pt x="21471762" y="6141593"/>
                  </a:cubicBezTo>
                  <a:lnTo>
                    <a:pt x="21471762" y="6135243"/>
                  </a:lnTo>
                  <a:lnTo>
                    <a:pt x="21471762" y="6141593"/>
                  </a:lnTo>
                  <a:lnTo>
                    <a:pt x="278892" y="6141593"/>
                  </a:lnTo>
                  <a:lnTo>
                    <a:pt x="278892" y="6135243"/>
                  </a:lnTo>
                  <a:lnTo>
                    <a:pt x="278892" y="6141593"/>
                  </a:lnTo>
                  <a:cubicBezTo>
                    <a:pt x="124841" y="6141593"/>
                    <a:pt x="0" y="6017006"/>
                    <a:pt x="0" y="5863082"/>
                  </a:cubicBezTo>
                  <a:lnTo>
                    <a:pt x="0" y="278511"/>
                  </a:lnTo>
                  <a:lnTo>
                    <a:pt x="6350" y="278511"/>
                  </a:lnTo>
                  <a:lnTo>
                    <a:pt x="0" y="278511"/>
                  </a:lnTo>
                  <a:moveTo>
                    <a:pt x="12700" y="278511"/>
                  </a:moveTo>
                  <a:lnTo>
                    <a:pt x="12700" y="5863082"/>
                  </a:lnTo>
                  <a:lnTo>
                    <a:pt x="6350" y="5863082"/>
                  </a:lnTo>
                  <a:lnTo>
                    <a:pt x="12700" y="5863082"/>
                  </a:lnTo>
                  <a:cubicBezTo>
                    <a:pt x="12700" y="6009894"/>
                    <a:pt x="131953" y="6128893"/>
                    <a:pt x="278892" y="6128893"/>
                  </a:cubicBezTo>
                  <a:lnTo>
                    <a:pt x="21471762" y="6128893"/>
                  </a:lnTo>
                  <a:cubicBezTo>
                    <a:pt x="21618828" y="6128893"/>
                    <a:pt x="21737954" y="6009894"/>
                    <a:pt x="21737954" y="5863082"/>
                  </a:cubicBezTo>
                  <a:lnTo>
                    <a:pt x="21737954" y="278511"/>
                  </a:lnTo>
                  <a:cubicBezTo>
                    <a:pt x="21737954" y="131699"/>
                    <a:pt x="21618702" y="12700"/>
                    <a:pt x="21471762" y="12700"/>
                  </a:cubicBezTo>
                  <a:lnTo>
                    <a:pt x="278892" y="12700"/>
                  </a:lnTo>
                  <a:lnTo>
                    <a:pt x="278892" y="6350"/>
                  </a:lnTo>
                  <a:lnTo>
                    <a:pt x="278892" y="12700"/>
                  </a:lnTo>
                  <a:cubicBezTo>
                    <a:pt x="131953" y="12700"/>
                    <a:pt x="12700" y="131699"/>
                    <a:pt x="12700" y="278511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01763" y="2844698"/>
            <a:ext cx="16284473" cy="653948"/>
            <a:chOff x="0" y="0"/>
            <a:chExt cx="21712631" cy="871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12682" cy="871982"/>
            </a:xfrm>
            <a:custGeom>
              <a:avLst/>
              <a:gdLst/>
              <a:ahLst/>
              <a:cxnLst/>
              <a:rect r="r" b="b" t="t" l="l"/>
              <a:pathLst>
                <a:path h="871982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871982"/>
                  </a:lnTo>
                  <a:lnTo>
                    <a:pt x="0" y="8719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28725" y="2895009"/>
            <a:ext cx="3612652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04530" y="2895009"/>
            <a:ext cx="11754888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Numerical age of the patient (Continuous).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01763" y="3498647"/>
            <a:ext cx="16284473" cy="653948"/>
            <a:chOff x="0" y="0"/>
            <a:chExt cx="21712631" cy="8719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12682" cy="871982"/>
            </a:xfrm>
            <a:custGeom>
              <a:avLst/>
              <a:gdLst/>
              <a:ahLst/>
              <a:cxnLst/>
              <a:rect r="r" b="b" t="t" l="l"/>
              <a:pathLst>
                <a:path h="871982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871982"/>
                  </a:lnTo>
                  <a:lnTo>
                    <a:pt x="0" y="871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28725" y="3548958"/>
            <a:ext cx="3612652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Hypertension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04530" y="3548958"/>
            <a:ext cx="11754888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Binary indicator (0=No, 1=Yes).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01763" y="4152605"/>
            <a:ext cx="16284473" cy="653948"/>
            <a:chOff x="0" y="0"/>
            <a:chExt cx="21712631" cy="8719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712682" cy="871982"/>
            </a:xfrm>
            <a:custGeom>
              <a:avLst/>
              <a:gdLst/>
              <a:ahLst/>
              <a:cxnLst/>
              <a:rect r="r" b="b" t="t" l="l"/>
              <a:pathLst>
                <a:path h="871982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871982"/>
                  </a:lnTo>
                  <a:lnTo>
                    <a:pt x="0" y="8719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28725" y="4202906"/>
            <a:ext cx="3612652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Heart Disease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04530" y="4202906"/>
            <a:ext cx="11754888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Binary indicator (0=No, 1=Yes).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01763" y="4806553"/>
            <a:ext cx="16284473" cy="653948"/>
            <a:chOff x="0" y="0"/>
            <a:chExt cx="21712631" cy="8719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712682" cy="871982"/>
            </a:xfrm>
            <a:custGeom>
              <a:avLst/>
              <a:gdLst/>
              <a:ahLst/>
              <a:cxnLst/>
              <a:rect r="r" b="b" t="t" l="l"/>
              <a:pathLst>
                <a:path h="871982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871982"/>
                  </a:lnTo>
                  <a:lnTo>
                    <a:pt x="0" y="871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28725" y="4856855"/>
            <a:ext cx="3612652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Avg Glucose Level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04530" y="4856855"/>
            <a:ext cx="11754888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Blood glucose measurement (Continuous).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01763" y="5460502"/>
            <a:ext cx="16284473" cy="653948"/>
            <a:chOff x="0" y="0"/>
            <a:chExt cx="21712631" cy="87193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712682" cy="871982"/>
            </a:xfrm>
            <a:custGeom>
              <a:avLst/>
              <a:gdLst/>
              <a:ahLst/>
              <a:cxnLst/>
              <a:rect r="r" b="b" t="t" l="l"/>
              <a:pathLst>
                <a:path h="871982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871982"/>
                  </a:lnTo>
                  <a:lnTo>
                    <a:pt x="0" y="8719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28725" y="5510803"/>
            <a:ext cx="3612652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BMI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04530" y="5510803"/>
            <a:ext cx="11754888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Body Mass Index (Continuous).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01763" y="6114459"/>
            <a:ext cx="16284473" cy="653948"/>
            <a:chOff x="0" y="0"/>
            <a:chExt cx="21712631" cy="87193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712682" cy="871982"/>
            </a:xfrm>
            <a:custGeom>
              <a:avLst/>
              <a:gdLst/>
              <a:ahLst/>
              <a:cxnLst/>
              <a:rect r="r" b="b" t="t" l="l"/>
              <a:pathLst>
                <a:path h="871982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871982"/>
                  </a:lnTo>
                  <a:lnTo>
                    <a:pt x="0" y="871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228725" y="6164761"/>
            <a:ext cx="3612652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Smoking Status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304530" y="6164761"/>
            <a:ext cx="11754888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Categorical: Formerly smoked, smokes, never smoked, unknown.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01763" y="6768408"/>
            <a:ext cx="16284473" cy="653948"/>
            <a:chOff x="0" y="0"/>
            <a:chExt cx="21712631" cy="87193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712682" cy="871982"/>
            </a:xfrm>
            <a:custGeom>
              <a:avLst/>
              <a:gdLst/>
              <a:ahLst/>
              <a:cxnLst/>
              <a:rect r="r" b="b" t="t" l="l"/>
              <a:pathLst>
                <a:path h="871982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871982"/>
                  </a:lnTo>
                  <a:lnTo>
                    <a:pt x="0" y="8719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28725" y="6818709"/>
            <a:ext cx="3612652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Work Type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304530" y="6818709"/>
            <a:ext cx="11754888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Categorical: Private, Self-employed, Govt Job, Children, Never Worked.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92238" y="7686970"/>
            <a:ext cx="16303523" cy="1544984"/>
            <a:chOff x="0" y="0"/>
            <a:chExt cx="21738031" cy="205997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1737955" cy="2059940"/>
            </a:xfrm>
            <a:custGeom>
              <a:avLst/>
              <a:gdLst/>
              <a:ahLst/>
              <a:cxnLst/>
              <a:rect r="r" b="b" t="t" l="l"/>
              <a:pathLst>
                <a:path h="2059940" w="21737955">
                  <a:moveTo>
                    <a:pt x="0" y="272161"/>
                  </a:moveTo>
                  <a:cubicBezTo>
                    <a:pt x="0" y="121920"/>
                    <a:pt x="121920" y="0"/>
                    <a:pt x="272161" y="0"/>
                  </a:cubicBezTo>
                  <a:lnTo>
                    <a:pt x="21465794" y="0"/>
                  </a:lnTo>
                  <a:cubicBezTo>
                    <a:pt x="21616161" y="0"/>
                    <a:pt x="21737955" y="121920"/>
                    <a:pt x="21737955" y="272161"/>
                  </a:cubicBezTo>
                  <a:lnTo>
                    <a:pt x="21737955" y="1787779"/>
                  </a:lnTo>
                  <a:cubicBezTo>
                    <a:pt x="21737955" y="1938147"/>
                    <a:pt x="21616034" y="2059940"/>
                    <a:pt x="21465794" y="2059940"/>
                  </a:cubicBezTo>
                  <a:lnTo>
                    <a:pt x="272161" y="2059940"/>
                  </a:lnTo>
                  <a:cubicBezTo>
                    <a:pt x="121920" y="2059940"/>
                    <a:pt x="0" y="1938147"/>
                    <a:pt x="0" y="1787779"/>
                  </a:cubicBezTo>
                  <a:close/>
                </a:path>
              </a:pathLst>
            </a:custGeom>
            <a:solidFill>
              <a:srgbClr val="FFC4B3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219048" y="7998619"/>
            <a:ext cx="354359" cy="283521"/>
            <a:chOff x="0" y="0"/>
            <a:chExt cx="472478" cy="378028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472440" cy="378079"/>
            </a:xfrm>
            <a:custGeom>
              <a:avLst/>
              <a:gdLst/>
              <a:ahLst/>
              <a:cxnLst/>
              <a:rect r="r" b="b" t="t" l="l"/>
              <a:pathLst>
                <a:path h="378079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71" r="-8" b="-655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800225" y="7960966"/>
            <a:ext cx="3041599" cy="36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Target Variable: Stroke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800225" y="8456409"/>
            <a:ext cx="15268727" cy="45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Indicates whether a patient has experienced a stroke (1 = Stroke, 0 = No Stroke). This is the variable the models were trained to predict.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571" r="-1" b="-315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89549" y="689372"/>
            <a:ext cx="2065287" cy="26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Data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549" y="1004145"/>
            <a:ext cx="7744568" cy="53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Exploratory Data Analysis (EDA) Visuals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549" y="1720453"/>
            <a:ext cx="16508911" cy="33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Initial analysis revealed significant relationships between risk factors and stroke incidence, particularly regarding data imbalance.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4787" y="2232422"/>
            <a:ext cx="16518436" cy="1244946"/>
            <a:chOff x="0" y="0"/>
            <a:chExt cx="22024581" cy="16599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22011894" cy="1647190"/>
            </a:xfrm>
            <a:custGeom>
              <a:avLst/>
              <a:gdLst/>
              <a:ahLst/>
              <a:cxnLst/>
              <a:rect r="r" b="b" t="t" l="l"/>
              <a:pathLst>
                <a:path h="1647190" w="22011894">
                  <a:moveTo>
                    <a:pt x="0" y="198247"/>
                  </a:moveTo>
                  <a:cubicBezTo>
                    <a:pt x="0" y="88773"/>
                    <a:pt x="89408" y="0"/>
                    <a:pt x="199644" y="0"/>
                  </a:cubicBezTo>
                  <a:lnTo>
                    <a:pt x="21812250" y="0"/>
                  </a:lnTo>
                  <a:cubicBezTo>
                    <a:pt x="21922487" y="0"/>
                    <a:pt x="22011894" y="88773"/>
                    <a:pt x="22011894" y="198247"/>
                  </a:cubicBezTo>
                  <a:lnTo>
                    <a:pt x="22011894" y="1448943"/>
                  </a:lnTo>
                  <a:cubicBezTo>
                    <a:pt x="22011894" y="1558417"/>
                    <a:pt x="21922487" y="1647190"/>
                    <a:pt x="21812250" y="1647190"/>
                  </a:cubicBezTo>
                  <a:lnTo>
                    <a:pt x="199644" y="1647190"/>
                  </a:lnTo>
                  <a:cubicBezTo>
                    <a:pt x="89408" y="1647190"/>
                    <a:pt x="0" y="1558417"/>
                    <a:pt x="0" y="14489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24594" cy="1659890"/>
            </a:xfrm>
            <a:custGeom>
              <a:avLst/>
              <a:gdLst/>
              <a:ahLst/>
              <a:cxnLst/>
              <a:rect r="r" b="b" t="t" l="l"/>
              <a:pathLst>
                <a:path h="1659890" w="22024594">
                  <a:moveTo>
                    <a:pt x="0" y="204597"/>
                  </a:moveTo>
                  <a:cubicBezTo>
                    <a:pt x="0" y="91567"/>
                    <a:pt x="92329" y="0"/>
                    <a:pt x="205994" y="0"/>
                  </a:cubicBezTo>
                  <a:lnTo>
                    <a:pt x="21818600" y="0"/>
                  </a:lnTo>
                  <a:lnTo>
                    <a:pt x="21818600" y="6350"/>
                  </a:lnTo>
                  <a:lnTo>
                    <a:pt x="21818600" y="0"/>
                  </a:lnTo>
                  <a:cubicBezTo>
                    <a:pt x="21932392" y="0"/>
                    <a:pt x="22024594" y="91567"/>
                    <a:pt x="22024594" y="204597"/>
                  </a:cubicBezTo>
                  <a:lnTo>
                    <a:pt x="22018244" y="204597"/>
                  </a:lnTo>
                  <a:lnTo>
                    <a:pt x="22024594" y="204597"/>
                  </a:lnTo>
                  <a:lnTo>
                    <a:pt x="22024594" y="1455293"/>
                  </a:lnTo>
                  <a:lnTo>
                    <a:pt x="22018244" y="1455293"/>
                  </a:lnTo>
                  <a:lnTo>
                    <a:pt x="22024594" y="1455293"/>
                  </a:lnTo>
                  <a:cubicBezTo>
                    <a:pt x="22024594" y="1568323"/>
                    <a:pt x="21932264" y="1659890"/>
                    <a:pt x="21818600" y="1659890"/>
                  </a:cubicBezTo>
                  <a:lnTo>
                    <a:pt x="21818600" y="1653540"/>
                  </a:lnTo>
                  <a:lnTo>
                    <a:pt x="21818600" y="1659890"/>
                  </a:lnTo>
                  <a:lnTo>
                    <a:pt x="205994" y="1659890"/>
                  </a:lnTo>
                  <a:lnTo>
                    <a:pt x="205994" y="1653540"/>
                  </a:lnTo>
                  <a:lnTo>
                    <a:pt x="205994" y="1659890"/>
                  </a:lnTo>
                  <a:cubicBezTo>
                    <a:pt x="92329" y="1659890"/>
                    <a:pt x="0" y="1568323"/>
                    <a:pt x="0" y="1455293"/>
                  </a:cubicBezTo>
                  <a:lnTo>
                    <a:pt x="0" y="204597"/>
                  </a:lnTo>
                  <a:lnTo>
                    <a:pt x="6350" y="204597"/>
                  </a:lnTo>
                  <a:lnTo>
                    <a:pt x="0" y="204597"/>
                  </a:lnTo>
                  <a:moveTo>
                    <a:pt x="12700" y="204597"/>
                  </a:moveTo>
                  <a:lnTo>
                    <a:pt x="12700" y="1455293"/>
                  </a:lnTo>
                  <a:lnTo>
                    <a:pt x="6350" y="1455293"/>
                  </a:lnTo>
                  <a:lnTo>
                    <a:pt x="12700" y="1455293"/>
                  </a:lnTo>
                  <a:cubicBezTo>
                    <a:pt x="12700" y="1561211"/>
                    <a:pt x="99187" y="1647190"/>
                    <a:pt x="205994" y="1647190"/>
                  </a:cubicBezTo>
                  <a:lnTo>
                    <a:pt x="21818600" y="1647190"/>
                  </a:lnTo>
                  <a:cubicBezTo>
                    <a:pt x="21925407" y="1647190"/>
                    <a:pt x="22011894" y="1561211"/>
                    <a:pt x="22011894" y="1455293"/>
                  </a:cubicBezTo>
                  <a:lnTo>
                    <a:pt x="22011894" y="204597"/>
                  </a:lnTo>
                  <a:cubicBezTo>
                    <a:pt x="22011894" y="98679"/>
                    <a:pt x="21925407" y="12700"/>
                    <a:pt x="21818600" y="12700"/>
                  </a:cubicBezTo>
                  <a:lnTo>
                    <a:pt x="205994" y="12700"/>
                  </a:lnTo>
                  <a:lnTo>
                    <a:pt x="205994" y="6350"/>
                  </a:lnTo>
                  <a:lnTo>
                    <a:pt x="205994" y="12700"/>
                  </a:lnTo>
                  <a:cubicBezTo>
                    <a:pt x="99187" y="12700"/>
                    <a:pt x="12700" y="98679"/>
                    <a:pt x="12700" y="204597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9074" y="2246709"/>
            <a:ext cx="5496516" cy="1216371"/>
            <a:chOff x="0" y="0"/>
            <a:chExt cx="7328687" cy="16218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28662" cy="1621790"/>
            </a:xfrm>
            <a:custGeom>
              <a:avLst/>
              <a:gdLst/>
              <a:ahLst/>
              <a:cxnLst/>
              <a:rect r="r" b="b" t="t" l="l"/>
              <a:pathLst>
                <a:path h="1621790" w="7328662">
                  <a:moveTo>
                    <a:pt x="0" y="198247"/>
                  </a:moveTo>
                  <a:cubicBezTo>
                    <a:pt x="0" y="88773"/>
                    <a:pt x="88773" y="0"/>
                    <a:pt x="198247" y="0"/>
                  </a:cubicBezTo>
                  <a:lnTo>
                    <a:pt x="7130415" y="0"/>
                  </a:lnTo>
                  <a:cubicBezTo>
                    <a:pt x="7239889" y="0"/>
                    <a:pt x="7328662" y="88773"/>
                    <a:pt x="7328662" y="198247"/>
                  </a:cubicBezTo>
                  <a:lnTo>
                    <a:pt x="7328662" y="1423543"/>
                  </a:lnTo>
                  <a:cubicBezTo>
                    <a:pt x="7328662" y="1533017"/>
                    <a:pt x="7239889" y="1621790"/>
                    <a:pt x="7130415" y="1621790"/>
                  </a:cubicBezTo>
                  <a:lnTo>
                    <a:pt x="198247" y="1621790"/>
                  </a:lnTo>
                  <a:cubicBezTo>
                    <a:pt x="88773" y="1621790"/>
                    <a:pt x="0" y="1533017"/>
                    <a:pt x="0" y="142354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64266" y="2402386"/>
            <a:ext cx="2065287" cy="26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Age Factor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266" y="2702566"/>
            <a:ext cx="4918319" cy="59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Older patients show a notably higher proportion of stroke cases, indicating age as a dominant risk factor.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395590" y="2246709"/>
            <a:ext cx="5496668" cy="1216371"/>
            <a:chOff x="0" y="0"/>
            <a:chExt cx="7328891" cy="16218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328916" cy="1621790"/>
            </a:xfrm>
            <a:custGeom>
              <a:avLst/>
              <a:gdLst/>
              <a:ahLst/>
              <a:cxnLst/>
              <a:rect r="r" b="b" t="t" l="l"/>
              <a:pathLst>
                <a:path h="1621790" w="7328916">
                  <a:moveTo>
                    <a:pt x="0" y="0"/>
                  </a:moveTo>
                  <a:lnTo>
                    <a:pt x="7328916" y="0"/>
                  </a:lnTo>
                  <a:lnTo>
                    <a:pt x="7328916" y="1621790"/>
                  </a:lnTo>
                  <a:lnTo>
                    <a:pt x="0" y="1621790"/>
                  </a:ln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395590" y="2246709"/>
            <a:ext cx="19050" cy="1216371"/>
            <a:chOff x="0" y="0"/>
            <a:chExt cx="25400" cy="16218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400" cy="1621790"/>
            </a:xfrm>
            <a:custGeom>
              <a:avLst/>
              <a:gdLst/>
              <a:ahLst/>
              <a:cxnLst/>
              <a:rect r="r" b="b" t="t" l="l"/>
              <a:pathLst>
                <a:path h="16217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1609090"/>
                  </a:lnTo>
                  <a:cubicBezTo>
                    <a:pt x="25400" y="1616075"/>
                    <a:pt x="19685" y="1621790"/>
                    <a:pt x="12700" y="1621790"/>
                  </a:cubicBezTo>
                  <a:cubicBezTo>
                    <a:pt x="5715" y="1621790"/>
                    <a:pt x="0" y="1616075"/>
                    <a:pt x="0" y="1609090"/>
                  </a:cubicBezTo>
                  <a:close/>
                </a:path>
              </a:pathLst>
            </a:custGeom>
            <a:solidFill>
              <a:srgbClr val="E5562D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808584" y="2402386"/>
            <a:ext cx="2065287" cy="26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Hypertension Link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08584" y="2702566"/>
            <a:ext cx="4670669" cy="59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incidence of stroke is significantly elevated in patients who report having hypertension.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179639" y="2638796"/>
            <a:ext cx="432044" cy="432044"/>
            <a:chOff x="0" y="0"/>
            <a:chExt cx="576059" cy="5760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550672" cy="550672"/>
            </a:xfrm>
            <a:custGeom>
              <a:avLst/>
              <a:gdLst/>
              <a:ahLst/>
              <a:cxnLst/>
              <a:rect r="r" b="b" t="t" l="l"/>
              <a:pathLst>
                <a:path h="550672" w="550672">
                  <a:moveTo>
                    <a:pt x="0" y="198247"/>
                  </a:moveTo>
                  <a:cubicBezTo>
                    <a:pt x="0" y="88773"/>
                    <a:pt x="88773" y="0"/>
                    <a:pt x="198247" y="0"/>
                  </a:cubicBezTo>
                  <a:lnTo>
                    <a:pt x="352425" y="0"/>
                  </a:lnTo>
                  <a:cubicBezTo>
                    <a:pt x="461899" y="0"/>
                    <a:pt x="550672" y="88773"/>
                    <a:pt x="550672" y="198247"/>
                  </a:cubicBezTo>
                  <a:lnTo>
                    <a:pt x="550672" y="352425"/>
                  </a:lnTo>
                  <a:cubicBezTo>
                    <a:pt x="550672" y="461899"/>
                    <a:pt x="461899" y="550672"/>
                    <a:pt x="352425" y="550672"/>
                  </a:cubicBezTo>
                  <a:lnTo>
                    <a:pt x="198247" y="550672"/>
                  </a:lnTo>
                  <a:cubicBezTo>
                    <a:pt x="88773" y="550672"/>
                    <a:pt x="0" y="461899"/>
                    <a:pt x="0" y="3524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6072" cy="576072"/>
            </a:xfrm>
            <a:custGeom>
              <a:avLst/>
              <a:gdLst/>
              <a:ahLst/>
              <a:cxnLst/>
              <a:rect r="r" b="b" t="t" l="l"/>
              <a:pathLst>
                <a:path h="576072" w="576072">
                  <a:moveTo>
                    <a:pt x="0" y="210947"/>
                  </a:moveTo>
                  <a:cubicBezTo>
                    <a:pt x="0" y="94488"/>
                    <a:pt x="94488" y="0"/>
                    <a:pt x="210947" y="0"/>
                  </a:cubicBezTo>
                  <a:lnTo>
                    <a:pt x="365125" y="0"/>
                  </a:lnTo>
                  <a:lnTo>
                    <a:pt x="365125" y="12700"/>
                  </a:lnTo>
                  <a:lnTo>
                    <a:pt x="365125" y="0"/>
                  </a:lnTo>
                  <a:cubicBezTo>
                    <a:pt x="481584" y="0"/>
                    <a:pt x="576072" y="94488"/>
                    <a:pt x="576072" y="210947"/>
                  </a:cubicBezTo>
                  <a:lnTo>
                    <a:pt x="563372" y="210947"/>
                  </a:lnTo>
                  <a:lnTo>
                    <a:pt x="576072" y="210947"/>
                  </a:lnTo>
                  <a:lnTo>
                    <a:pt x="576072" y="365125"/>
                  </a:lnTo>
                  <a:lnTo>
                    <a:pt x="563372" y="365125"/>
                  </a:lnTo>
                  <a:lnTo>
                    <a:pt x="576072" y="365125"/>
                  </a:lnTo>
                  <a:cubicBezTo>
                    <a:pt x="576072" y="481584"/>
                    <a:pt x="481584" y="576072"/>
                    <a:pt x="365125" y="576072"/>
                  </a:cubicBezTo>
                  <a:lnTo>
                    <a:pt x="365125" y="563372"/>
                  </a:lnTo>
                  <a:lnTo>
                    <a:pt x="365125" y="576072"/>
                  </a:lnTo>
                  <a:lnTo>
                    <a:pt x="210947" y="576072"/>
                  </a:lnTo>
                  <a:lnTo>
                    <a:pt x="210947" y="563372"/>
                  </a:lnTo>
                  <a:lnTo>
                    <a:pt x="210947" y="576072"/>
                  </a:lnTo>
                  <a:cubicBezTo>
                    <a:pt x="94488" y="576072"/>
                    <a:pt x="0" y="481584"/>
                    <a:pt x="0" y="365125"/>
                  </a:cubicBezTo>
                  <a:lnTo>
                    <a:pt x="0" y="210947"/>
                  </a:lnTo>
                  <a:lnTo>
                    <a:pt x="12700" y="210947"/>
                  </a:lnTo>
                  <a:lnTo>
                    <a:pt x="0" y="210947"/>
                  </a:lnTo>
                  <a:moveTo>
                    <a:pt x="25400" y="210947"/>
                  </a:moveTo>
                  <a:lnTo>
                    <a:pt x="25400" y="365125"/>
                  </a:lnTo>
                  <a:lnTo>
                    <a:pt x="12700" y="365125"/>
                  </a:lnTo>
                  <a:lnTo>
                    <a:pt x="25400" y="365125"/>
                  </a:lnTo>
                  <a:cubicBezTo>
                    <a:pt x="25400" y="467614"/>
                    <a:pt x="108458" y="550672"/>
                    <a:pt x="210947" y="550672"/>
                  </a:cubicBezTo>
                  <a:lnTo>
                    <a:pt x="365125" y="550672"/>
                  </a:lnTo>
                  <a:cubicBezTo>
                    <a:pt x="467614" y="550672"/>
                    <a:pt x="550672" y="467614"/>
                    <a:pt x="550672" y="365125"/>
                  </a:cubicBezTo>
                  <a:lnTo>
                    <a:pt x="550672" y="210947"/>
                  </a:lnTo>
                  <a:cubicBezTo>
                    <a:pt x="550672" y="108458"/>
                    <a:pt x="467614" y="25400"/>
                    <a:pt x="365125" y="25400"/>
                  </a:cubicBezTo>
                  <a:lnTo>
                    <a:pt x="210947" y="25400"/>
                  </a:lnTo>
                  <a:lnTo>
                    <a:pt x="210947" y="12700"/>
                  </a:lnTo>
                  <a:lnTo>
                    <a:pt x="210947" y="25400"/>
                  </a:lnTo>
                  <a:cubicBezTo>
                    <a:pt x="108458" y="25400"/>
                    <a:pt x="25400" y="108458"/>
                    <a:pt x="25400" y="210947"/>
                  </a:cubicBezTo>
                  <a:close/>
                </a:path>
              </a:pathLst>
            </a:custGeom>
            <a:solidFill>
              <a:srgbClr val="E5562D"/>
            </a:solidFill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6292453" y="2751458"/>
            <a:ext cx="206426" cy="206426"/>
          </a:xfrm>
          <a:custGeom>
            <a:avLst/>
            <a:gdLst/>
            <a:ahLst/>
            <a:cxnLst/>
            <a:rect r="r" b="b" t="t" l="l"/>
            <a:pathLst>
              <a:path h="206426" w="206426">
                <a:moveTo>
                  <a:pt x="0" y="0"/>
                </a:moveTo>
                <a:lnTo>
                  <a:pt x="206426" y="0"/>
                </a:lnTo>
                <a:lnTo>
                  <a:pt x="206426" y="206426"/>
                </a:lnTo>
                <a:lnTo>
                  <a:pt x="0" y="2064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364" t="0" r="-1136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1892258" y="2246709"/>
            <a:ext cx="5496516" cy="1216371"/>
            <a:chOff x="0" y="0"/>
            <a:chExt cx="7328687" cy="16218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328662" cy="1621790"/>
            </a:xfrm>
            <a:custGeom>
              <a:avLst/>
              <a:gdLst/>
              <a:ahLst/>
              <a:cxnLst/>
              <a:rect r="r" b="b" t="t" l="l"/>
              <a:pathLst>
                <a:path h="1621790" w="7328662">
                  <a:moveTo>
                    <a:pt x="0" y="0"/>
                  </a:moveTo>
                  <a:lnTo>
                    <a:pt x="7328662" y="0"/>
                  </a:lnTo>
                  <a:lnTo>
                    <a:pt x="7328662" y="1621790"/>
                  </a:lnTo>
                  <a:lnTo>
                    <a:pt x="0" y="1621790"/>
                  </a:ln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892258" y="2246709"/>
            <a:ext cx="19050" cy="1216371"/>
            <a:chOff x="0" y="0"/>
            <a:chExt cx="25400" cy="162182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400" cy="1621790"/>
            </a:xfrm>
            <a:custGeom>
              <a:avLst/>
              <a:gdLst/>
              <a:ahLst/>
              <a:cxnLst/>
              <a:rect r="r" b="b" t="t" l="l"/>
              <a:pathLst>
                <a:path h="16217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1609090"/>
                  </a:lnTo>
                  <a:cubicBezTo>
                    <a:pt x="25400" y="1616075"/>
                    <a:pt x="19685" y="1621790"/>
                    <a:pt x="12700" y="1621790"/>
                  </a:cubicBezTo>
                  <a:cubicBezTo>
                    <a:pt x="5715" y="1621790"/>
                    <a:pt x="0" y="1616075"/>
                    <a:pt x="0" y="1609090"/>
                  </a:cubicBezTo>
                  <a:close/>
                </a:path>
              </a:pathLst>
            </a:custGeom>
            <a:solidFill>
              <a:srgbClr val="E5562D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2305262" y="2402386"/>
            <a:ext cx="2065287" cy="26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Smoking Risk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05262" y="2702566"/>
            <a:ext cx="4918319" cy="59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Former and current smokers exhibit a higher frequency of stroke events compared to non-smokers.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1676307" y="2638796"/>
            <a:ext cx="432044" cy="432044"/>
            <a:chOff x="0" y="0"/>
            <a:chExt cx="576059" cy="57605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2700" y="12700"/>
              <a:ext cx="550672" cy="550672"/>
            </a:xfrm>
            <a:custGeom>
              <a:avLst/>
              <a:gdLst/>
              <a:ahLst/>
              <a:cxnLst/>
              <a:rect r="r" b="b" t="t" l="l"/>
              <a:pathLst>
                <a:path h="550672" w="550672">
                  <a:moveTo>
                    <a:pt x="0" y="198247"/>
                  </a:moveTo>
                  <a:cubicBezTo>
                    <a:pt x="0" y="88773"/>
                    <a:pt x="88773" y="0"/>
                    <a:pt x="198247" y="0"/>
                  </a:cubicBezTo>
                  <a:lnTo>
                    <a:pt x="352425" y="0"/>
                  </a:lnTo>
                  <a:cubicBezTo>
                    <a:pt x="461899" y="0"/>
                    <a:pt x="550672" y="88773"/>
                    <a:pt x="550672" y="198247"/>
                  </a:cubicBezTo>
                  <a:lnTo>
                    <a:pt x="550672" y="352425"/>
                  </a:lnTo>
                  <a:cubicBezTo>
                    <a:pt x="550672" y="461899"/>
                    <a:pt x="461899" y="550672"/>
                    <a:pt x="352425" y="550672"/>
                  </a:cubicBezTo>
                  <a:lnTo>
                    <a:pt x="198247" y="550672"/>
                  </a:lnTo>
                  <a:cubicBezTo>
                    <a:pt x="88773" y="550672"/>
                    <a:pt x="0" y="461899"/>
                    <a:pt x="0" y="3524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76072" cy="576072"/>
            </a:xfrm>
            <a:custGeom>
              <a:avLst/>
              <a:gdLst/>
              <a:ahLst/>
              <a:cxnLst/>
              <a:rect r="r" b="b" t="t" l="l"/>
              <a:pathLst>
                <a:path h="576072" w="576072">
                  <a:moveTo>
                    <a:pt x="0" y="210947"/>
                  </a:moveTo>
                  <a:cubicBezTo>
                    <a:pt x="0" y="94488"/>
                    <a:pt x="94488" y="0"/>
                    <a:pt x="210947" y="0"/>
                  </a:cubicBezTo>
                  <a:lnTo>
                    <a:pt x="365125" y="0"/>
                  </a:lnTo>
                  <a:lnTo>
                    <a:pt x="365125" y="12700"/>
                  </a:lnTo>
                  <a:lnTo>
                    <a:pt x="365125" y="0"/>
                  </a:lnTo>
                  <a:cubicBezTo>
                    <a:pt x="481584" y="0"/>
                    <a:pt x="576072" y="94488"/>
                    <a:pt x="576072" y="210947"/>
                  </a:cubicBezTo>
                  <a:lnTo>
                    <a:pt x="563372" y="210947"/>
                  </a:lnTo>
                  <a:lnTo>
                    <a:pt x="576072" y="210947"/>
                  </a:lnTo>
                  <a:lnTo>
                    <a:pt x="576072" y="365125"/>
                  </a:lnTo>
                  <a:lnTo>
                    <a:pt x="563372" y="365125"/>
                  </a:lnTo>
                  <a:lnTo>
                    <a:pt x="576072" y="365125"/>
                  </a:lnTo>
                  <a:cubicBezTo>
                    <a:pt x="576072" y="481584"/>
                    <a:pt x="481584" y="576072"/>
                    <a:pt x="365125" y="576072"/>
                  </a:cubicBezTo>
                  <a:lnTo>
                    <a:pt x="365125" y="563372"/>
                  </a:lnTo>
                  <a:lnTo>
                    <a:pt x="365125" y="576072"/>
                  </a:lnTo>
                  <a:lnTo>
                    <a:pt x="210947" y="576072"/>
                  </a:lnTo>
                  <a:lnTo>
                    <a:pt x="210947" y="563372"/>
                  </a:lnTo>
                  <a:lnTo>
                    <a:pt x="210947" y="576072"/>
                  </a:lnTo>
                  <a:cubicBezTo>
                    <a:pt x="94488" y="576072"/>
                    <a:pt x="0" y="481584"/>
                    <a:pt x="0" y="365125"/>
                  </a:cubicBezTo>
                  <a:lnTo>
                    <a:pt x="0" y="210947"/>
                  </a:lnTo>
                  <a:lnTo>
                    <a:pt x="12700" y="210947"/>
                  </a:lnTo>
                  <a:lnTo>
                    <a:pt x="0" y="210947"/>
                  </a:lnTo>
                  <a:moveTo>
                    <a:pt x="25400" y="210947"/>
                  </a:moveTo>
                  <a:lnTo>
                    <a:pt x="25400" y="365125"/>
                  </a:lnTo>
                  <a:lnTo>
                    <a:pt x="12700" y="365125"/>
                  </a:lnTo>
                  <a:lnTo>
                    <a:pt x="25400" y="365125"/>
                  </a:lnTo>
                  <a:cubicBezTo>
                    <a:pt x="25400" y="467614"/>
                    <a:pt x="108458" y="550672"/>
                    <a:pt x="210947" y="550672"/>
                  </a:cubicBezTo>
                  <a:lnTo>
                    <a:pt x="365125" y="550672"/>
                  </a:lnTo>
                  <a:cubicBezTo>
                    <a:pt x="467614" y="550672"/>
                    <a:pt x="550672" y="467614"/>
                    <a:pt x="550672" y="365125"/>
                  </a:cubicBezTo>
                  <a:lnTo>
                    <a:pt x="550672" y="210947"/>
                  </a:lnTo>
                  <a:cubicBezTo>
                    <a:pt x="550672" y="108458"/>
                    <a:pt x="467614" y="25400"/>
                    <a:pt x="365125" y="25400"/>
                  </a:cubicBezTo>
                  <a:lnTo>
                    <a:pt x="210947" y="25400"/>
                  </a:lnTo>
                  <a:lnTo>
                    <a:pt x="210947" y="12700"/>
                  </a:lnTo>
                  <a:lnTo>
                    <a:pt x="210947" y="25400"/>
                  </a:lnTo>
                  <a:cubicBezTo>
                    <a:pt x="108458" y="25400"/>
                    <a:pt x="25400" y="108458"/>
                    <a:pt x="25400" y="210947"/>
                  </a:cubicBezTo>
                  <a:close/>
                </a:path>
              </a:pathLst>
            </a:custGeom>
            <a:solidFill>
              <a:srgbClr val="E5562D"/>
            </a:solidFill>
          </p:spPr>
        </p:sp>
      </p:grpSp>
      <p:sp>
        <p:nvSpPr>
          <p:cNvPr name="Freeform 37" id="37" descr="preencoded.png"/>
          <p:cNvSpPr/>
          <p:nvPr/>
        </p:nvSpPr>
        <p:spPr>
          <a:xfrm flipH="false" flipV="false" rot="0">
            <a:off x="11789121" y="2751458"/>
            <a:ext cx="206426" cy="206426"/>
          </a:xfrm>
          <a:custGeom>
            <a:avLst/>
            <a:gdLst/>
            <a:ahLst/>
            <a:cxnLst/>
            <a:rect r="r" b="b" t="t" l="l"/>
            <a:pathLst>
              <a:path h="206426" w="206426">
                <a:moveTo>
                  <a:pt x="0" y="0"/>
                </a:moveTo>
                <a:lnTo>
                  <a:pt x="206426" y="0"/>
                </a:lnTo>
                <a:lnTo>
                  <a:pt x="206426" y="206426"/>
                </a:lnTo>
                <a:lnTo>
                  <a:pt x="0" y="206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889549" y="3658343"/>
            <a:ext cx="10730655" cy="6009084"/>
            <a:chOff x="0" y="0"/>
            <a:chExt cx="14307541" cy="8012112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14307565" cy="8012176"/>
            </a:xfrm>
            <a:custGeom>
              <a:avLst/>
              <a:gdLst/>
              <a:ahLst/>
              <a:cxnLst/>
              <a:rect r="r" b="b" t="t" l="l"/>
              <a:pathLst>
                <a:path h="8012176" w="14307565">
                  <a:moveTo>
                    <a:pt x="0" y="0"/>
                  </a:moveTo>
                  <a:lnTo>
                    <a:pt x="14307565" y="0"/>
                  </a:lnTo>
                  <a:lnTo>
                    <a:pt x="14307565" y="8012176"/>
                  </a:lnTo>
                  <a:lnTo>
                    <a:pt x="0" y="801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" t="0" r="-8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7222" y="0"/>
            <a:ext cx="13339648" cy="10287000"/>
            <a:chOff x="0" y="0"/>
            <a:chExt cx="1778619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86223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7786223">
                  <a:moveTo>
                    <a:pt x="0" y="0"/>
                  </a:moveTo>
                  <a:lnTo>
                    <a:pt x="17786223" y="0"/>
                  </a:lnTo>
                  <a:lnTo>
                    <a:pt x="1778622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DAG_xrFKStc</dc:identifier>
  <dcterms:modified xsi:type="dcterms:W3CDTF">2011-08-01T06:04:30Z</dcterms:modified>
  <cp:revision>1</cp:revision>
  <dc:title>Data-Driven-Healthcare (5).pptx</dc:title>
</cp:coreProperties>
</file>